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08" r:id="rId3"/>
  </p:sldMasterIdLst>
  <p:notesMasterIdLst>
    <p:notesMasterId r:id="rId39"/>
  </p:notesMasterIdLst>
  <p:sldIdLst>
    <p:sldId id="534" r:id="rId4"/>
    <p:sldId id="1039" r:id="rId5"/>
    <p:sldId id="1023" r:id="rId6"/>
    <p:sldId id="1021" r:id="rId7"/>
    <p:sldId id="1024" r:id="rId8"/>
    <p:sldId id="1030" r:id="rId9"/>
    <p:sldId id="1026" r:id="rId10"/>
    <p:sldId id="1017" r:id="rId11"/>
    <p:sldId id="256" r:id="rId12"/>
    <p:sldId id="1031" r:id="rId13"/>
    <p:sldId id="1040" r:id="rId14"/>
    <p:sldId id="1032" r:id="rId15"/>
    <p:sldId id="1018" r:id="rId16"/>
    <p:sldId id="1019" r:id="rId17"/>
    <p:sldId id="992" r:id="rId18"/>
    <p:sldId id="993" r:id="rId19"/>
    <p:sldId id="1002" r:id="rId20"/>
    <p:sldId id="994" r:id="rId21"/>
    <p:sldId id="999" r:id="rId22"/>
    <p:sldId id="998" r:id="rId23"/>
    <p:sldId id="1000" r:id="rId24"/>
    <p:sldId id="1001" r:id="rId25"/>
    <p:sldId id="1003" r:id="rId26"/>
    <p:sldId id="971" r:id="rId27"/>
    <p:sldId id="1004" r:id="rId28"/>
    <p:sldId id="1008" r:id="rId29"/>
    <p:sldId id="1035" r:id="rId30"/>
    <p:sldId id="1029" r:id="rId31"/>
    <p:sldId id="1036" r:id="rId32"/>
    <p:sldId id="1038" r:id="rId33"/>
    <p:sldId id="1037" r:id="rId34"/>
    <p:sldId id="1041" r:id="rId35"/>
    <p:sldId id="1016" r:id="rId36"/>
    <p:sldId id="1014" r:id="rId37"/>
    <p:sldId id="1013" r:id="rId38"/>
  </p:sldIdLst>
  <p:sldSz cx="12192000" cy="6858000"/>
  <p:notesSz cx="10018713"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92191" autoAdjust="0"/>
  </p:normalViewPr>
  <p:slideViewPr>
    <p:cSldViewPr snapToGrid="0">
      <p:cViewPr varScale="1">
        <p:scale>
          <a:sx n="81" d="100"/>
          <a:sy n="81" d="100"/>
        </p:scale>
        <p:origin x="545"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1813" cy="3460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75313" y="0"/>
            <a:ext cx="4341812" cy="346075"/>
          </a:xfrm>
          <a:prstGeom prst="rect">
            <a:avLst/>
          </a:prstGeom>
        </p:spPr>
        <p:txBody>
          <a:bodyPr vert="horz" lIns="91440" tIns="45720" rIns="91440" bIns="45720" rtlCol="0"/>
          <a:lstStyle>
            <a:lvl1pPr algn="r">
              <a:defRPr sz="1200"/>
            </a:lvl1pPr>
          </a:lstStyle>
          <a:p>
            <a:fld id="{B0B79057-D61B-41ED-BFA0-83C2F563FE4E}" type="datetimeFigureOut">
              <a:rPr kumimoji="1" lang="ja-JP" altLang="en-US" smtClean="0"/>
              <a:t>2022/4/24</a:t>
            </a:fld>
            <a:endParaRPr kumimoji="1" lang="ja-JP" altLang="en-US"/>
          </a:p>
        </p:txBody>
      </p:sp>
      <p:sp>
        <p:nvSpPr>
          <p:cNvPr id="4" name="スライド イメージ プレースホルダー 3"/>
          <p:cNvSpPr>
            <a:spLocks noGrp="1" noRot="1" noChangeAspect="1"/>
          </p:cNvSpPr>
          <p:nvPr>
            <p:ph type="sldImg" idx="2"/>
          </p:nvPr>
        </p:nvSpPr>
        <p:spPr>
          <a:xfrm>
            <a:off x="2941638" y="860425"/>
            <a:ext cx="4135437" cy="232568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01713" y="3314700"/>
            <a:ext cx="8015287" cy="27130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088"/>
            <a:ext cx="4341813" cy="3460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75313" y="6542088"/>
            <a:ext cx="4341812" cy="346075"/>
          </a:xfrm>
          <a:prstGeom prst="rect">
            <a:avLst/>
          </a:prstGeom>
        </p:spPr>
        <p:txBody>
          <a:bodyPr vert="horz" lIns="91440" tIns="45720" rIns="91440" bIns="45720" rtlCol="0" anchor="b"/>
          <a:lstStyle>
            <a:lvl1pPr algn="r">
              <a:defRPr sz="1200"/>
            </a:lvl1pPr>
          </a:lstStyle>
          <a:p>
            <a:fld id="{6E322C31-10BC-497B-B82F-F1D223DFAA3C}" type="slidenum">
              <a:rPr kumimoji="1" lang="ja-JP" altLang="en-US" smtClean="0"/>
              <a:t>‹#›</a:t>
            </a:fld>
            <a:endParaRPr kumimoji="1" lang="ja-JP" altLang="en-US"/>
          </a:p>
        </p:txBody>
      </p:sp>
    </p:spTree>
    <p:extLst>
      <p:ext uri="{BB962C8B-B14F-4D97-AF65-F5344CB8AC3E}">
        <p14:creationId xmlns:p14="http://schemas.microsoft.com/office/powerpoint/2010/main" val="10744520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05838" y="2057476"/>
            <a:ext cx="10098224" cy="1371524"/>
          </a:xfrm>
        </p:spPr>
        <p:txBody>
          <a:bodyPr>
            <a:noAutofit/>
          </a:bodyPr>
          <a:lstStyle>
            <a:lvl1pPr algn="ctr">
              <a:defRPr sz="4898" b="1">
                <a:solidFill>
                  <a:schemeClr val="bg1"/>
                </a:solidFill>
                <a:latin typeface="メイリオ" pitchFamily="50" charset="-128"/>
                <a:ea typeface="メイリオ" pitchFamily="50" charset="-128"/>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1005838" y="3298378"/>
            <a:ext cx="10098224" cy="391864"/>
          </a:xfrm>
        </p:spPr>
        <p:txBody>
          <a:bodyPr>
            <a:noAutofit/>
          </a:bodyPr>
          <a:lstStyle>
            <a:lvl1pPr marL="0" indent="0" algn="ctr">
              <a:buNone/>
              <a:defRPr sz="2902">
                <a:solidFill>
                  <a:schemeClr val="bg1"/>
                </a:solidFill>
                <a:latin typeface="メイリオ" pitchFamily="50" charset="-128"/>
                <a:ea typeface="メイリオ" pitchFamily="50" charset="-128"/>
              </a:defRPr>
            </a:lvl1pPr>
            <a:lvl2pPr marL="473026" indent="0" algn="ctr">
              <a:buNone/>
              <a:defRPr>
                <a:solidFill>
                  <a:schemeClr val="tx1">
                    <a:tint val="75000"/>
                  </a:schemeClr>
                </a:solidFill>
              </a:defRPr>
            </a:lvl2pPr>
            <a:lvl3pPr marL="946052" indent="0" algn="ctr">
              <a:buNone/>
              <a:defRPr>
                <a:solidFill>
                  <a:schemeClr val="tx1">
                    <a:tint val="75000"/>
                  </a:schemeClr>
                </a:solidFill>
              </a:defRPr>
            </a:lvl3pPr>
            <a:lvl4pPr marL="1419078" indent="0" algn="ctr">
              <a:buNone/>
              <a:defRPr>
                <a:solidFill>
                  <a:schemeClr val="tx1">
                    <a:tint val="75000"/>
                  </a:schemeClr>
                </a:solidFill>
              </a:defRPr>
            </a:lvl4pPr>
            <a:lvl5pPr marL="1892104" indent="0" algn="ctr">
              <a:buNone/>
              <a:defRPr>
                <a:solidFill>
                  <a:schemeClr val="tx1">
                    <a:tint val="75000"/>
                  </a:schemeClr>
                </a:solidFill>
              </a:defRPr>
            </a:lvl5pPr>
            <a:lvl6pPr marL="2365129" indent="0" algn="ctr">
              <a:buNone/>
              <a:defRPr>
                <a:solidFill>
                  <a:schemeClr val="tx1">
                    <a:tint val="75000"/>
                  </a:schemeClr>
                </a:solidFill>
              </a:defRPr>
            </a:lvl6pPr>
            <a:lvl7pPr marL="2838155" indent="0" algn="ctr">
              <a:buNone/>
              <a:defRPr>
                <a:solidFill>
                  <a:schemeClr val="tx1">
                    <a:tint val="75000"/>
                  </a:schemeClr>
                </a:solidFill>
              </a:defRPr>
            </a:lvl7pPr>
            <a:lvl8pPr marL="3311181" indent="0" algn="ctr">
              <a:buNone/>
              <a:defRPr>
                <a:solidFill>
                  <a:schemeClr val="tx1">
                    <a:tint val="75000"/>
                  </a:schemeClr>
                </a:solidFill>
              </a:defRPr>
            </a:lvl8pPr>
            <a:lvl9pPr marL="3784207"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4" name="日付プレースホルダー 3"/>
          <p:cNvSpPr>
            <a:spLocks noGrp="1"/>
          </p:cNvSpPr>
          <p:nvPr>
            <p:ph type="dt" sz="half" idx="10"/>
          </p:nvPr>
        </p:nvSpPr>
        <p:spPr/>
        <p:txBody>
          <a:bodyPr/>
          <a:lstStyle>
            <a:lvl1pPr>
              <a:defRPr>
                <a:latin typeface="メイリオ" pitchFamily="50" charset="-128"/>
                <a:ea typeface="メイリオ" pitchFamily="50" charset="-128"/>
              </a:defRPr>
            </a:lvl1pPr>
          </a:lstStyle>
          <a:p>
            <a:fld id="{04931351-92F6-47B4-B6FA-08BBE8070DF3}" type="datetimeFigureOut">
              <a:rPr lang="ja-JP" altLang="en-US" smtClean="0"/>
              <a:pPr/>
              <a:t>2022/4/24</a:t>
            </a:fld>
            <a:endParaRPr lang="ja-JP" altLang="en-US"/>
          </a:p>
        </p:txBody>
      </p:sp>
      <p:sp>
        <p:nvSpPr>
          <p:cNvPr id="5" name="フッター プレースホルダー 4"/>
          <p:cNvSpPr>
            <a:spLocks noGrp="1"/>
          </p:cNvSpPr>
          <p:nvPr>
            <p:ph type="ftr" sz="quarter" idx="11"/>
          </p:nvPr>
        </p:nvSpPr>
        <p:spPr/>
        <p:txBody>
          <a:bodyPr/>
          <a:lstStyle>
            <a:lvl1pPr>
              <a:defRPr>
                <a:latin typeface="メイリオ" pitchFamily="50" charset="-128"/>
                <a:ea typeface="メイリオ" pitchFamily="50" charset="-128"/>
              </a:defRPr>
            </a:lvl1pPr>
          </a:lstStyle>
          <a:p>
            <a:endParaRPr lang="ja-JP" altLang="en-US"/>
          </a:p>
        </p:txBody>
      </p:sp>
      <p:sp>
        <p:nvSpPr>
          <p:cNvPr id="6" name="スライド番号プレースホルダー 5"/>
          <p:cNvSpPr>
            <a:spLocks noGrp="1"/>
          </p:cNvSpPr>
          <p:nvPr>
            <p:ph type="sldNum" sz="quarter" idx="12"/>
          </p:nvPr>
        </p:nvSpPr>
        <p:spPr/>
        <p:txBody>
          <a:bodyPr/>
          <a:lstStyle>
            <a:lvl1pPr>
              <a:defRPr>
                <a:latin typeface="メイリオ" pitchFamily="50" charset="-128"/>
                <a:ea typeface="メイリオ" pitchFamily="50" charset="-128"/>
              </a:defRPr>
            </a:lvl1pPr>
          </a:lstStyle>
          <a:p>
            <a:fld id="{6D002602-FC44-4815-B2EE-5DB60B3A541D}" type="slidenum">
              <a:rPr lang="ja-JP" altLang="en-US" smtClean="0"/>
              <a:pPr/>
              <a:t>‹#›</a:t>
            </a:fld>
            <a:endParaRPr lang="ja-JP" altLang="en-US"/>
          </a:p>
        </p:txBody>
      </p:sp>
    </p:spTree>
    <p:extLst>
      <p:ext uri="{BB962C8B-B14F-4D97-AF65-F5344CB8AC3E}">
        <p14:creationId xmlns:p14="http://schemas.microsoft.com/office/powerpoint/2010/main" val="3157360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Tree>
    <p:extLst>
      <p:ext uri="{BB962C8B-B14F-4D97-AF65-F5344CB8AC3E}">
        <p14:creationId xmlns:p14="http://schemas.microsoft.com/office/powerpoint/2010/main" val="209437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337800" y="303213"/>
            <a:ext cx="3206751" cy="6451600"/>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713317" y="303213"/>
            <a:ext cx="9421283" cy="6451600"/>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Tree>
    <p:extLst>
      <p:ext uri="{BB962C8B-B14F-4D97-AF65-F5344CB8AC3E}">
        <p14:creationId xmlns:p14="http://schemas.microsoft.com/office/powerpoint/2010/main" val="289651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1356308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696774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4039011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425504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3819120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792729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127642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57305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正方形/長方形 1"/>
          <p:cNvSpPr/>
          <p:nvPr userDrawn="1"/>
        </p:nvSpPr>
        <p:spPr>
          <a:xfrm>
            <a:off x="1005839" y="620642"/>
            <a:ext cx="10180323" cy="535547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4" name="日付プレースホルダー 3"/>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
        <p:nvSpPr>
          <p:cNvPr id="8" name="テキスト プレースホルダー 2"/>
          <p:cNvSpPr>
            <a:spLocks noGrp="1"/>
          </p:cNvSpPr>
          <p:nvPr>
            <p:ph idx="1"/>
          </p:nvPr>
        </p:nvSpPr>
        <p:spPr>
          <a:xfrm>
            <a:off x="1334236" y="1730923"/>
            <a:ext cx="9523528" cy="3983949"/>
          </a:xfrm>
          <a:prstGeom prst="rect">
            <a:avLst/>
          </a:prstGeom>
        </p:spPr>
        <p:txBody>
          <a:bodyPr vert="horz" lIns="104306" tIns="52153" rIns="104306" bIns="52153" rtlCol="0">
            <a:normAutofit/>
          </a:bodyPr>
          <a:lstStyle>
            <a:lvl1pPr>
              <a:defRPr sz="2902"/>
            </a:lvl1pPr>
            <a:lvl2pPr>
              <a:defRPr sz="2177"/>
            </a:lvl2pPr>
            <a:lvl3pPr>
              <a:defRPr sz="1814"/>
            </a:lvl3pPr>
            <a:lvl4pPr>
              <a:defRPr sz="1633"/>
            </a:lvl4pPr>
            <a:lvl5pPr>
              <a:defRPr sz="1633"/>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 name="タイトル プレースホルダー 1"/>
          <p:cNvSpPr>
            <a:spLocks noGrp="1"/>
          </p:cNvSpPr>
          <p:nvPr>
            <p:ph type="title"/>
          </p:nvPr>
        </p:nvSpPr>
        <p:spPr>
          <a:xfrm>
            <a:off x="1334236" y="881885"/>
            <a:ext cx="9523528" cy="653106"/>
          </a:xfrm>
          <a:prstGeom prst="rect">
            <a:avLst/>
          </a:prstGeom>
        </p:spPr>
        <p:txBody>
          <a:bodyPr vert="horz" lIns="104306" tIns="52153" rIns="104306" bIns="52153" rtlCol="0" anchor="ctr">
            <a:noAutofit/>
          </a:bodyPr>
          <a:lstStyle>
            <a:lvl1pPr algn="l">
              <a:defRPr sz="3628" b="1">
                <a:solidFill>
                  <a:sysClr val="windowText" lastClr="000000"/>
                </a:solidFill>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152952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662047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117176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B1B758-A35A-4BA8-ABEC-B4FA9654418D}" type="datetimeFigureOut">
              <a:rPr kumimoji="1" lang="ja-JP" altLang="en-US" smtClean="0"/>
              <a:t>2022/4/24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4065766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338FF-ADDB-4153-AD21-9552A0A361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9F6DE21-E2E9-4368-8E92-958E49004C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F90B849-2BA3-41BD-BC1B-D3A5BA154DBF}"/>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6E67001B-CFB1-4298-B642-BE7344E785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61748C-3790-456D-AB5A-0D3259AEF82A}"/>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1135291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A9B35A-8C8E-442F-A00E-9014D7BAC55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920678C-BBC4-4863-9283-05D4816CD0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444AA2-CB45-4F62-9BB6-5F116AADCAF6}"/>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AF87EA8A-71FF-4A13-BCF3-11CB90FE71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37F29E-8347-4494-B0FF-229F4A471177}"/>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4073641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BE8BA4-6392-440D-BA01-E9F477E71B8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C8B6ADE-6F91-4392-878D-1B5294B25D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79FB170-5542-47B0-B23D-C052C489D5C0}"/>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4B3BE80B-4288-4E6E-A70A-9F326A25F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DFCD7D-5069-48BD-85BD-9E072F6156F4}"/>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2386142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BFED74-6C49-41E5-A702-56CA1A5364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B564913-FC66-487F-B4FF-32FCEE8C2F8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E04CB0B-2CC8-44B2-AACA-BECADA94505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06BFC2C-5B08-4F7C-AD65-0F23498D9781}"/>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6" name="フッター プレースホルダー 5">
            <a:extLst>
              <a:ext uri="{FF2B5EF4-FFF2-40B4-BE49-F238E27FC236}">
                <a16:creationId xmlns:a16="http://schemas.microsoft.com/office/drawing/2014/main" id="{03774F57-3778-4759-98A2-8667FF3291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98308EF-C559-40B4-A24F-41C2F4D6818E}"/>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3571911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0242F7-9550-467A-9155-07F454B1CB1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A9C8F3C-76AF-49A2-9423-2F8FA0CDA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CE630B-7EF6-4653-B767-D9EC24EB827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7517DE3-0DE0-4BF5-9D11-DC23F5A89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90EB891-4588-4BFC-8E2E-79AE008027F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0D87F69-81B0-4706-A670-3D4B0713CBEF}"/>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8" name="フッター プレースホルダー 7">
            <a:extLst>
              <a:ext uri="{FF2B5EF4-FFF2-40B4-BE49-F238E27FC236}">
                <a16:creationId xmlns:a16="http://schemas.microsoft.com/office/drawing/2014/main" id="{A9518FAC-5ACD-48D6-9ADB-06DC9BD8611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DCAFF4C-6244-435E-BFB8-5C8EA33B985A}"/>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2502237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3F42ED-A966-4FD4-A06D-629D9D4F581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E0F7C99-9B01-4DFD-A325-3B0D568C1560}"/>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4" name="フッター プレースホルダー 3">
            <a:extLst>
              <a:ext uri="{FF2B5EF4-FFF2-40B4-BE49-F238E27FC236}">
                <a16:creationId xmlns:a16="http://schemas.microsoft.com/office/drawing/2014/main" id="{381C2AE2-9646-421F-9395-258D54AC93E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8B96324-16C1-42E9-8624-83279506BAC8}"/>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164881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FEEC7C5-680E-452D-A09D-1A9C15007B23}"/>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3" name="フッター プレースホルダー 2">
            <a:extLst>
              <a:ext uri="{FF2B5EF4-FFF2-40B4-BE49-F238E27FC236}">
                <a16:creationId xmlns:a16="http://schemas.microsoft.com/office/drawing/2014/main" id="{78990C2C-5077-4D73-B3E0-B5F2E1E3634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094935-E68E-48A0-A64F-931E2FBC616F}"/>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385527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
        <p:nvSpPr>
          <p:cNvPr id="15" name="テキスト プレースホルダー 2"/>
          <p:cNvSpPr>
            <a:spLocks noGrp="1"/>
          </p:cNvSpPr>
          <p:nvPr>
            <p:ph idx="1"/>
          </p:nvPr>
        </p:nvSpPr>
        <p:spPr>
          <a:xfrm>
            <a:off x="1334236" y="1730923"/>
            <a:ext cx="9523528" cy="3983949"/>
          </a:xfrm>
          <a:prstGeom prst="rect">
            <a:avLst/>
          </a:prstGeom>
        </p:spPr>
        <p:txBody>
          <a:bodyPr vert="horz" lIns="104306" tIns="52153" rIns="104306" bIns="52153" rtlCol="0">
            <a:normAutofit/>
          </a:bodyPr>
          <a:lstStyle>
            <a:lvl1pPr>
              <a:defRPr sz="2902">
                <a:solidFill>
                  <a:schemeClr val="bg1"/>
                </a:solidFill>
              </a:defRPr>
            </a:lvl1pPr>
            <a:lvl2pPr>
              <a:defRPr sz="2177">
                <a:solidFill>
                  <a:schemeClr val="bg1"/>
                </a:solidFill>
              </a:defRPr>
            </a:lvl2pPr>
            <a:lvl3pPr>
              <a:defRPr sz="1814">
                <a:solidFill>
                  <a:schemeClr val="bg1"/>
                </a:solidFill>
              </a:defRPr>
            </a:lvl3pPr>
            <a:lvl4pPr>
              <a:defRPr sz="1633">
                <a:solidFill>
                  <a:schemeClr val="bg1"/>
                </a:solidFill>
              </a:defRPr>
            </a:lvl4pPr>
            <a:lvl5pPr>
              <a:defRPr sz="1633">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6" name="タイトル プレースホルダー 1"/>
          <p:cNvSpPr>
            <a:spLocks noGrp="1"/>
          </p:cNvSpPr>
          <p:nvPr>
            <p:ph type="title"/>
          </p:nvPr>
        </p:nvSpPr>
        <p:spPr>
          <a:xfrm>
            <a:off x="1334236" y="881885"/>
            <a:ext cx="9523528" cy="653106"/>
          </a:xfrm>
          <a:prstGeom prst="rect">
            <a:avLst/>
          </a:prstGeom>
        </p:spPr>
        <p:txBody>
          <a:bodyPr vert="horz" lIns="104306" tIns="52153" rIns="104306" bIns="52153" rtlCol="0" anchor="ctr">
            <a:noAutofit/>
          </a:bodyPr>
          <a:lstStyle>
            <a:lvl1pPr algn="l">
              <a:defRPr sz="3628" b="1">
                <a:solidFill>
                  <a:schemeClr val="bg1"/>
                </a:solidFill>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644871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73DF2-67CD-4A7E-95EC-851E68FE61F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5910E7-B696-4CA6-9B63-508E4CC31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47817F7-18D9-4BD6-9EEF-A793FCA6B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CDD88F4-1748-480E-BB26-9A0B3E1C3B69}"/>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6" name="フッター プレースホルダー 5">
            <a:extLst>
              <a:ext uri="{FF2B5EF4-FFF2-40B4-BE49-F238E27FC236}">
                <a16:creationId xmlns:a16="http://schemas.microsoft.com/office/drawing/2014/main" id="{5C4FC106-7AA3-4C98-85F7-B4E378DFFDA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CFAB57A-E217-4879-AFDC-08D1E7134863}"/>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321244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33175B-69C7-42DC-8F72-438872E6242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B1E6324-C7C1-4E10-AE79-04501B00C6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40E8B31-EA42-4876-8CA9-8DD537BE3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375138-5D5E-4EF5-8D79-96BFB73C970A}"/>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6" name="フッター プレースホルダー 5">
            <a:extLst>
              <a:ext uri="{FF2B5EF4-FFF2-40B4-BE49-F238E27FC236}">
                <a16:creationId xmlns:a16="http://schemas.microsoft.com/office/drawing/2014/main" id="{09712A92-55BC-447E-A6F0-10A8B4A7CAD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865B80-6F6A-4DCB-819B-2F4DC6ED33FA}"/>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1125390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049340-B341-48DF-A533-AA165144E73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B8D6CD6-E1DA-4CDF-BA7A-55D69C0178F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907005-1FE0-41A4-BE84-77DE1C22F204}"/>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D903F1F8-5C39-4B0F-BF7C-197DD486F0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00580C-8FA4-41EC-A637-8259D5B80F93}"/>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3781445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7DD65C8-F6DE-4E4B-80D3-444713BC752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DEC1BF-16D4-4AD7-8A9C-7FF51964B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C9EE04-7DFA-4745-A8FE-97601C3E862B}"/>
              </a:ext>
            </a:extLst>
          </p:cNvPr>
          <p:cNvSpPr>
            <a:spLocks noGrp="1"/>
          </p:cNvSpPr>
          <p:nvPr>
            <p:ph type="dt" sz="half" idx="10"/>
          </p:nvPr>
        </p:nvSpPr>
        <p:spPr/>
        <p:txBody>
          <a:bodyPr/>
          <a:lstStyle/>
          <a:p>
            <a:fld id="{BE19508A-B128-46CC-8B8D-CECC887E35F8}" type="datetimeFigureOut">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E75D3543-A33D-486C-937D-E25E294117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383B47-751E-4B8A-868D-7429EA0534AB}"/>
              </a:ext>
            </a:extLst>
          </p:cNvPr>
          <p:cNvSpPr>
            <a:spLocks noGrp="1"/>
          </p:cNvSpPr>
          <p:nvPr>
            <p:ph type="sldNum" sz="quarter" idx="12"/>
          </p:nvPr>
        </p:nvSpPr>
        <p:spPr/>
        <p:txBody>
          <a:body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404836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713318" y="1763713"/>
            <a:ext cx="6314016" cy="4991100"/>
          </a:xfr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7230535" y="1763713"/>
            <a:ext cx="6314017" cy="4991100"/>
          </a:xfr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Tree>
    <p:extLst>
      <p:ext uri="{BB962C8B-B14F-4D97-AF65-F5344CB8AC3E}">
        <p14:creationId xmlns:p14="http://schemas.microsoft.com/office/powerpoint/2010/main" val="54858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1" y="1535113"/>
            <a:ext cx="5386917" cy="639762"/>
          </a:xfrm>
        </p:spPr>
        <p:txBody>
          <a:bodyPr anchor="b"/>
          <a:lstStyle>
            <a:lvl1pPr marL="0" indent="0">
              <a:buNone/>
              <a:defRPr sz="2449" b="1"/>
            </a:lvl1pPr>
            <a:lvl2pPr marL="473026" indent="0">
              <a:buNone/>
              <a:defRPr sz="2086" b="1"/>
            </a:lvl2pPr>
            <a:lvl3pPr marL="946052" indent="0">
              <a:buNone/>
              <a:defRPr sz="1905" b="1"/>
            </a:lvl3pPr>
            <a:lvl4pPr marL="1419078" indent="0">
              <a:buNone/>
              <a:defRPr sz="1633" b="1"/>
            </a:lvl4pPr>
            <a:lvl5pPr marL="1892104" indent="0">
              <a:buNone/>
              <a:defRPr sz="1633" b="1"/>
            </a:lvl5pPr>
            <a:lvl6pPr marL="2365129" indent="0">
              <a:buNone/>
              <a:defRPr sz="1633" b="1"/>
            </a:lvl6pPr>
            <a:lvl7pPr marL="2838155" indent="0">
              <a:buNone/>
              <a:defRPr sz="1633" b="1"/>
            </a:lvl7pPr>
            <a:lvl8pPr marL="3311181" indent="0">
              <a:buNone/>
              <a:defRPr sz="1633" b="1"/>
            </a:lvl8pPr>
            <a:lvl9pPr marL="3784207" indent="0">
              <a:buNone/>
              <a:defRPr sz="1633"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1" y="2174875"/>
            <a:ext cx="5386917" cy="3951288"/>
          </a:xfrm>
        </p:spPr>
        <p:txBody>
          <a:bodyPr/>
          <a:lstStyle>
            <a:lvl1pPr>
              <a:defRPr sz="2449"/>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49" b="1"/>
            </a:lvl1pPr>
            <a:lvl2pPr marL="473026" indent="0">
              <a:buNone/>
              <a:defRPr sz="2086" b="1"/>
            </a:lvl2pPr>
            <a:lvl3pPr marL="946052" indent="0">
              <a:buNone/>
              <a:defRPr sz="1905" b="1"/>
            </a:lvl3pPr>
            <a:lvl4pPr marL="1419078" indent="0">
              <a:buNone/>
              <a:defRPr sz="1633" b="1"/>
            </a:lvl4pPr>
            <a:lvl5pPr marL="1892104" indent="0">
              <a:buNone/>
              <a:defRPr sz="1633" b="1"/>
            </a:lvl5pPr>
            <a:lvl6pPr marL="2365129" indent="0">
              <a:buNone/>
              <a:defRPr sz="1633" b="1"/>
            </a:lvl6pPr>
            <a:lvl7pPr marL="2838155" indent="0">
              <a:buNone/>
              <a:defRPr sz="1633" b="1"/>
            </a:lvl7pPr>
            <a:lvl8pPr marL="3311181" indent="0">
              <a:buNone/>
              <a:defRPr sz="1633" b="1"/>
            </a:lvl8pPr>
            <a:lvl9pPr marL="3784207" indent="0">
              <a:buNone/>
              <a:defRPr sz="1633"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49"/>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Tree>
    <p:extLst>
      <p:ext uri="{BB962C8B-B14F-4D97-AF65-F5344CB8AC3E}">
        <p14:creationId xmlns:p14="http://schemas.microsoft.com/office/powerpoint/2010/main" val="299440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Tree>
    <p:extLst>
      <p:ext uri="{BB962C8B-B14F-4D97-AF65-F5344CB8AC3E}">
        <p14:creationId xmlns:p14="http://schemas.microsoft.com/office/powerpoint/2010/main" val="121441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Tree>
    <p:extLst>
      <p:ext uri="{BB962C8B-B14F-4D97-AF65-F5344CB8AC3E}">
        <p14:creationId xmlns:p14="http://schemas.microsoft.com/office/powerpoint/2010/main" val="317003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86"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0"/>
            <a:ext cx="6815667" cy="5853113"/>
          </a:xfrm>
        </p:spPr>
        <p:txBody>
          <a:bodyPr/>
          <a:lstStyle>
            <a:lvl1pPr>
              <a:defRPr sz="3356"/>
            </a:lvl1pPr>
            <a:lvl2pPr>
              <a:defRPr sz="2902"/>
            </a:lvl2pPr>
            <a:lvl3pPr>
              <a:defRPr sz="2449"/>
            </a:lvl3pPr>
            <a:lvl4pPr>
              <a:defRPr sz="2086"/>
            </a:lvl4pPr>
            <a:lvl5pPr>
              <a:defRPr sz="2086"/>
            </a:lvl5pPr>
            <a:lvl6pPr>
              <a:defRPr sz="2086"/>
            </a:lvl6pPr>
            <a:lvl7pPr>
              <a:defRPr sz="2086"/>
            </a:lvl7pPr>
            <a:lvl8pPr>
              <a:defRPr sz="2086"/>
            </a:lvl8pPr>
            <a:lvl9pPr>
              <a:defRPr sz="208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2" y="1435100"/>
            <a:ext cx="4011084" cy="4691063"/>
          </a:xfrm>
        </p:spPr>
        <p:txBody>
          <a:bodyPr/>
          <a:lstStyle>
            <a:lvl1pPr marL="0" indent="0">
              <a:buNone/>
              <a:defRPr sz="1451"/>
            </a:lvl1pPr>
            <a:lvl2pPr marL="473026" indent="0">
              <a:buNone/>
              <a:defRPr sz="1270"/>
            </a:lvl2pPr>
            <a:lvl3pPr marL="946052" indent="0">
              <a:buNone/>
              <a:defRPr sz="998"/>
            </a:lvl3pPr>
            <a:lvl4pPr marL="1419078" indent="0">
              <a:buNone/>
              <a:defRPr sz="907"/>
            </a:lvl4pPr>
            <a:lvl5pPr marL="1892104" indent="0">
              <a:buNone/>
              <a:defRPr sz="907"/>
            </a:lvl5pPr>
            <a:lvl6pPr marL="2365129" indent="0">
              <a:buNone/>
              <a:defRPr sz="907"/>
            </a:lvl6pPr>
            <a:lvl7pPr marL="2838155" indent="0">
              <a:buNone/>
              <a:defRPr sz="907"/>
            </a:lvl7pPr>
            <a:lvl8pPr marL="3311181" indent="0">
              <a:buNone/>
              <a:defRPr sz="907"/>
            </a:lvl8pPr>
            <a:lvl9pPr marL="3784207" indent="0">
              <a:buNone/>
              <a:defRPr sz="90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Tree>
    <p:extLst>
      <p:ext uri="{BB962C8B-B14F-4D97-AF65-F5344CB8AC3E}">
        <p14:creationId xmlns:p14="http://schemas.microsoft.com/office/powerpoint/2010/main" val="150928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86"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356"/>
            </a:lvl1pPr>
            <a:lvl2pPr marL="473026" indent="0">
              <a:buNone/>
              <a:defRPr sz="2902"/>
            </a:lvl2pPr>
            <a:lvl3pPr marL="946052" indent="0">
              <a:buNone/>
              <a:defRPr sz="2449"/>
            </a:lvl3pPr>
            <a:lvl4pPr marL="1419078" indent="0">
              <a:buNone/>
              <a:defRPr sz="2086"/>
            </a:lvl4pPr>
            <a:lvl5pPr marL="1892104" indent="0">
              <a:buNone/>
              <a:defRPr sz="2086"/>
            </a:lvl5pPr>
            <a:lvl6pPr marL="2365129" indent="0">
              <a:buNone/>
              <a:defRPr sz="2086"/>
            </a:lvl6pPr>
            <a:lvl7pPr marL="2838155" indent="0">
              <a:buNone/>
              <a:defRPr sz="2086"/>
            </a:lvl7pPr>
            <a:lvl8pPr marL="3311181" indent="0">
              <a:buNone/>
              <a:defRPr sz="2086"/>
            </a:lvl8pPr>
            <a:lvl9pPr marL="3784207" indent="0">
              <a:buNone/>
              <a:defRPr sz="2086"/>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51"/>
            </a:lvl1pPr>
            <a:lvl2pPr marL="473026" indent="0">
              <a:buNone/>
              <a:defRPr sz="1270"/>
            </a:lvl2pPr>
            <a:lvl3pPr marL="946052" indent="0">
              <a:buNone/>
              <a:defRPr sz="998"/>
            </a:lvl3pPr>
            <a:lvl4pPr marL="1419078" indent="0">
              <a:buNone/>
              <a:defRPr sz="907"/>
            </a:lvl4pPr>
            <a:lvl5pPr marL="1892104" indent="0">
              <a:buNone/>
              <a:defRPr sz="907"/>
            </a:lvl5pPr>
            <a:lvl6pPr marL="2365129" indent="0">
              <a:buNone/>
              <a:defRPr sz="907"/>
            </a:lvl6pPr>
            <a:lvl7pPr marL="2838155" indent="0">
              <a:buNone/>
              <a:defRPr sz="907"/>
            </a:lvl7pPr>
            <a:lvl8pPr marL="3311181" indent="0">
              <a:buNone/>
              <a:defRPr sz="907"/>
            </a:lvl8pPr>
            <a:lvl9pPr marL="3784207" indent="0">
              <a:buNone/>
              <a:defRPr sz="90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4931351-92F6-47B4-B6FA-08BBE8070DF3}" type="datetimeFigureOut">
              <a:rPr kumimoji="1" lang="ja-JP" altLang="en-US" smtClean="0"/>
              <a:t>2022/4/24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002602-FC44-4815-B2EE-5DB60B3A541D}" type="slidenum">
              <a:rPr kumimoji="1" lang="ja-JP" altLang="en-US" smtClean="0"/>
              <a:t>‹#›</a:t>
            </a:fld>
            <a:endParaRPr kumimoji="1" lang="ja-JP" altLang="en-US"/>
          </a:p>
        </p:txBody>
      </p:sp>
    </p:spTree>
    <p:extLst>
      <p:ext uri="{BB962C8B-B14F-4D97-AF65-F5344CB8AC3E}">
        <p14:creationId xmlns:p14="http://schemas.microsoft.com/office/powerpoint/2010/main" val="1157762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9"/>
            <a:ext cx="10972800" cy="1143000"/>
          </a:xfrm>
          <a:prstGeom prst="rect">
            <a:avLst/>
          </a:prstGeom>
        </p:spPr>
        <p:txBody>
          <a:bodyPr vert="horz" lIns="104306" tIns="52153" rIns="104306" bIns="52153"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09600" y="1600200"/>
            <a:ext cx="10972800" cy="4525963"/>
          </a:xfrm>
          <a:prstGeom prst="rect">
            <a:avLst/>
          </a:prstGeom>
        </p:spPr>
        <p:txBody>
          <a:bodyPr vert="horz" lIns="104306" tIns="52153" rIns="104306" bIns="52153"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09601" y="6356351"/>
            <a:ext cx="2844800" cy="365125"/>
          </a:xfrm>
          <a:prstGeom prst="rect">
            <a:avLst/>
          </a:prstGeom>
        </p:spPr>
        <p:txBody>
          <a:bodyPr vert="horz" lIns="104306" tIns="52153" rIns="104306" bIns="52153" rtlCol="0" anchor="ctr"/>
          <a:lstStyle>
            <a:lvl1pPr algn="l">
              <a:defRPr sz="1270">
                <a:solidFill>
                  <a:schemeClr val="tx1">
                    <a:tint val="75000"/>
                  </a:schemeClr>
                </a:solidFill>
                <a:latin typeface="メイリオ" pitchFamily="50" charset="-128"/>
                <a:ea typeface="メイリオ" pitchFamily="50" charset="-128"/>
              </a:defRPr>
            </a:lvl1pPr>
          </a:lstStyle>
          <a:p>
            <a:fld id="{04931351-92F6-47B4-B6FA-08BBE8070DF3}" type="datetimeFigureOut">
              <a:rPr lang="ja-JP" altLang="en-US" smtClean="0"/>
              <a:pPr/>
              <a:t>2022/4/24</a:t>
            </a:fld>
            <a:endParaRPr lang="ja-JP" altLang="en-US"/>
          </a:p>
        </p:txBody>
      </p:sp>
      <p:sp>
        <p:nvSpPr>
          <p:cNvPr id="5" name="フッター プレースホルダー 4"/>
          <p:cNvSpPr>
            <a:spLocks noGrp="1"/>
          </p:cNvSpPr>
          <p:nvPr>
            <p:ph type="ftr" sz="quarter" idx="3"/>
          </p:nvPr>
        </p:nvSpPr>
        <p:spPr>
          <a:xfrm>
            <a:off x="4165601" y="6356351"/>
            <a:ext cx="3860800" cy="365125"/>
          </a:xfrm>
          <a:prstGeom prst="rect">
            <a:avLst/>
          </a:prstGeom>
        </p:spPr>
        <p:txBody>
          <a:bodyPr vert="horz" lIns="104306" tIns="52153" rIns="104306" bIns="52153" rtlCol="0" anchor="ctr"/>
          <a:lstStyle>
            <a:lvl1pPr algn="ctr">
              <a:defRPr sz="1270">
                <a:solidFill>
                  <a:schemeClr val="tx1">
                    <a:tint val="75000"/>
                  </a:schemeClr>
                </a:solidFill>
                <a:latin typeface="メイリオ" pitchFamily="50" charset="-128"/>
                <a:ea typeface="メイリオ" pitchFamily="50" charset="-128"/>
              </a:defRPr>
            </a:lvl1pPr>
          </a:lstStyle>
          <a:p>
            <a:endParaRPr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104306" tIns="52153" rIns="104306" bIns="52153" rtlCol="0" anchor="ctr"/>
          <a:lstStyle>
            <a:lvl1pPr algn="r">
              <a:defRPr sz="1270">
                <a:solidFill>
                  <a:schemeClr val="tx1">
                    <a:tint val="75000"/>
                  </a:schemeClr>
                </a:solidFill>
                <a:latin typeface="メイリオ" pitchFamily="50" charset="-128"/>
                <a:ea typeface="メイリオ" pitchFamily="50" charset="-128"/>
              </a:defRPr>
            </a:lvl1pPr>
          </a:lstStyle>
          <a:p>
            <a:fld id="{6D002602-FC44-4815-B2EE-5DB60B3A541D}" type="slidenum">
              <a:rPr lang="ja-JP" altLang="en-US" smtClean="0"/>
              <a:pPr/>
              <a:t>‹#›</a:t>
            </a:fld>
            <a:endParaRPr lang="ja-JP" altLang="en-US"/>
          </a:p>
        </p:txBody>
      </p:sp>
      <p:pic>
        <p:nvPicPr>
          <p:cNvPr id="9" name="図 8" descr="名称未設定 1.jpg"/>
          <p:cNvPicPr>
            <a:picLocks noChangeAspect="1"/>
          </p:cNvPicPr>
          <p:nvPr userDrawn="1"/>
        </p:nvPicPr>
        <p:blipFill rotWithShape="1">
          <a:blip r:embed="rId13"/>
          <a:srcRect t="2803" b="2917"/>
          <a:stretch/>
        </p:blipFill>
        <p:spPr>
          <a:xfrm>
            <a:off x="0" y="0"/>
            <a:ext cx="12192000" cy="6858001"/>
          </a:xfrm>
          <a:prstGeom prst="rect">
            <a:avLst/>
          </a:prstGeom>
        </p:spPr>
      </p:pic>
    </p:spTree>
    <p:extLst>
      <p:ext uri="{BB962C8B-B14F-4D97-AF65-F5344CB8AC3E}">
        <p14:creationId xmlns:p14="http://schemas.microsoft.com/office/powerpoint/2010/main" val="24311698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46052" rtl="0" eaLnBrk="1" latinLnBrk="0" hangingPunct="1">
        <a:spcBef>
          <a:spcPct val="0"/>
        </a:spcBef>
        <a:buNone/>
        <a:defRPr kumimoji="1" sz="4535" kern="1200">
          <a:solidFill>
            <a:schemeClr val="tx1"/>
          </a:solidFill>
          <a:latin typeface="メイリオ" pitchFamily="50" charset="-128"/>
          <a:ea typeface="メイリオ" pitchFamily="50" charset="-128"/>
          <a:cs typeface="+mj-cs"/>
        </a:defRPr>
      </a:lvl1pPr>
    </p:titleStyle>
    <p:bodyStyle>
      <a:lvl1pPr marL="354769" indent="-354769" algn="l" defTabSz="946052" rtl="0" eaLnBrk="1" latinLnBrk="0" hangingPunct="1">
        <a:spcBef>
          <a:spcPct val="20000"/>
        </a:spcBef>
        <a:buFont typeface="Arial" pitchFamily="34" charset="0"/>
        <a:buChar char="•"/>
        <a:defRPr kumimoji="1" sz="3356" kern="1200">
          <a:solidFill>
            <a:schemeClr val="tx1"/>
          </a:solidFill>
          <a:latin typeface="メイリオ" pitchFamily="50" charset="-128"/>
          <a:ea typeface="メイリオ" pitchFamily="50" charset="-128"/>
          <a:cs typeface="+mn-cs"/>
        </a:defRPr>
      </a:lvl1pPr>
      <a:lvl2pPr marL="768667" indent="-295641" algn="l" defTabSz="946052" rtl="0" eaLnBrk="1" latinLnBrk="0" hangingPunct="1">
        <a:spcBef>
          <a:spcPct val="20000"/>
        </a:spcBef>
        <a:buFont typeface="Arial" pitchFamily="34" charset="0"/>
        <a:buChar char="–"/>
        <a:defRPr kumimoji="1" sz="2902" kern="1200">
          <a:solidFill>
            <a:schemeClr val="tx1"/>
          </a:solidFill>
          <a:latin typeface="メイリオ" pitchFamily="50" charset="-128"/>
          <a:ea typeface="メイリオ" pitchFamily="50" charset="-128"/>
          <a:cs typeface="+mn-cs"/>
        </a:defRPr>
      </a:lvl2pPr>
      <a:lvl3pPr marL="1182565" indent="-236513" algn="l" defTabSz="946052" rtl="0" eaLnBrk="1" latinLnBrk="0" hangingPunct="1">
        <a:spcBef>
          <a:spcPct val="20000"/>
        </a:spcBef>
        <a:buFont typeface="Arial" pitchFamily="34" charset="0"/>
        <a:buChar char="•"/>
        <a:defRPr kumimoji="1" sz="2449" kern="1200">
          <a:solidFill>
            <a:schemeClr val="tx1"/>
          </a:solidFill>
          <a:latin typeface="メイリオ" pitchFamily="50" charset="-128"/>
          <a:ea typeface="メイリオ" pitchFamily="50" charset="-128"/>
          <a:cs typeface="+mn-cs"/>
        </a:defRPr>
      </a:lvl3pPr>
      <a:lvl4pPr marL="1655591" indent="-236513" algn="l" defTabSz="946052" rtl="0" eaLnBrk="1" latinLnBrk="0" hangingPunct="1">
        <a:spcBef>
          <a:spcPct val="20000"/>
        </a:spcBef>
        <a:buFont typeface="Arial" pitchFamily="34" charset="0"/>
        <a:buChar char="–"/>
        <a:defRPr kumimoji="1" sz="2086" kern="1200">
          <a:solidFill>
            <a:schemeClr val="tx1"/>
          </a:solidFill>
          <a:latin typeface="メイリオ" pitchFamily="50" charset="-128"/>
          <a:ea typeface="メイリオ" pitchFamily="50" charset="-128"/>
          <a:cs typeface="+mn-cs"/>
        </a:defRPr>
      </a:lvl4pPr>
      <a:lvl5pPr marL="2128617" indent="-236513" algn="l" defTabSz="946052" rtl="0" eaLnBrk="1" latinLnBrk="0" hangingPunct="1">
        <a:spcBef>
          <a:spcPct val="20000"/>
        </a:spcBef>
        <a:buFont typeface="Arial" pitchFamily="34" charset="0"/>
        <a:buChar char="»"/>
        <a:defRPr kumimoji="1" sz="2086" kern="1200">
          <a:solidFill>
            <a:schemeClr val="tx1"/>
          </a:solidFill>
          <a:latin typeface="メイリオ" pitchFamily="50" charset="-128"/>
          <a:ea typeface="メイリオ" pitchFamily="50" charset="-128"/>
          <a:cs typeface="+mn-cs"/>
        </a:defRPr>
      </a:lvl5pPr>
      <a:lvl6pPr marL="2601642" indent="-236513" algn="l" defTabSz="946052" rtl="0" eaLnBrk="1" latinLnBrk="0" hangingPunct="1">
        <a:spcBef>
          <a:spcPct val="20000"/>
        </a:spcBef>
        <a:buFont typeface="Arial" pitchFamily="34" charset="0"/>
        <a:buChar char="•"/>
        <a:defRPr kumimoji="1" sz="2086" kern="1200">
          <a:solidFill>
            <a:schemeClr val="tx1"/>
          </a:solidFill>
          <a:latin typeface="+mn-lt"/>
          <a:ea typeface="+mn-ea"/>
          <a:cs typeface="+mn-cs"/>
        </a:defRPr>
      </a:lvl6pPr>
      <a:lvl7pPr marL="3074668" indent="-236513" algn="l" defTabSz="946052" rtl="0" eaLnBrk="1" latinLnBrk="0" hangingPunct="1">
        <a:spcBef>
          <a:spcPct val="20000"/>
        </a:spcBef>
        <a:buFont typeface="Arial" pitchFamily="34" charset="0"/>
        <a:buChar char="•"/>
        <a:defRPr kumimoji="1" sz="2086" kern="1200">
          <a:solidFill>
            <a:schemeClr val="tx1"/>
          </a:solidFill>
          <a:latin typeface="+mn-lt"/>
          <a:ea typeface="+mn-ea"/>
          <a:cs typeface="+mn-cs"/>
        </a:defRPr>
      </a:lvl7pPr>
      <a:lvl8pPr marL="3547694" indent="-236513" algn="l" defTabSz="946052" rtl="0" eaLnBrk="1" latinLnBrk="0" hangingPunct="1">
        <a:spcBef>
          <a:spcPct val="20000"/>
        </a:spcBef>
        <a:buFont typeface="Arial" pitchFamily="34" charset="0"/>
        <a:buChar char="•"/>
        <a:defRPr kumimoji="1" sz="2086" kern="1200">
          <a:solidFill>
            <a:schemeClr val="tx1"/>
          </a:solidFill>
          <a:latin typeface="+mn-lt"/>
          <a:ea typeface="+mn-ea"/>
          <a:cs typeface="+mn-cs"/>
        </a:defRPr>
      </a:lvl8pPr>
      <a:lvl9pPr marL="4020720" indent="-236513" algn="l" defTabSz="946052" rtl="0" eaLnBrk="1" latinLnBrk="0" hangingPunct="1">
        <a:spcBef>
          <a:spcPct val="20000"/>
        </a:spcBef>
        <a:buFont typeface="Arial" pitchFamily="34" charset="0"/>
        <a:buChar char="•"/>
        <a:defRPr kumimoji="1" sz="2086" kern="1200">
          <a:solidFill>
            <a:schemeClr val="tx1"/>
          </a:solidFill>
          <a:latin typeface="+mn-lt"/>
          <a:ea typeface="+mn-ea"/>
          <a:cs typeface="+mn-cs"/>
        </a:defRPr>
      </a:lvl9pPr>
    </p:bodyStyle>
    <p:otherStyle>
      <a:defPPr>
        <a:defRPr lang="ja-JP"/>
      </a:defPPr>
      <a:lvl1pPr marL="0" algn="l" defTabSz="946052" rtl="0" eaLnBrk="1" latinLnBrk="0" hangingPunct="1">
        <a:defRPr kumimoji="1" sz="1905" kern="1200">
          <a:solidFill>
            <a:schemeClr val="tx1"/>
          </a:solidFill>
          <a:latin typeface="+mn-lt"/>
          <a:ea typeface="+mn-ea"/>
          <a:cs typeface="+mn-cs"/>
        </a:defRPr>
      </a:lvl1pPr>
      <a:lvl2pPr marL="473026" algn="l" defTabSz="946052" rtl="0" eaLnBrk="1" latinLnBrk="0" hangingPunct="1">
        <a:defRPr kumimoji="1" sz="1905" kern="1200">
          <a:solidFill>
            <a:schemeClr val="tx1"/>
          </a:solidFill>
          <a:latin typeface="+mn-lt"/>
          <a:ea typeface="+mn-ea"/>
          <a:cs typeface="+mn-cs"/>
        </a:defRPr>
      </a:lvl2pPr>
      <a:lvl3pPr marL="946052" algn="l" defTabSz="946052" rtl="0" eaLnBrk="1" latinLnBrk="0" hangingPunct="1">
        <a:defRPr kumimoji="1" sz="1905" kern="1200">
          <a:solidFill>
            <a:schemeClr val="tx1"/>
          </a:solidFill>
          <a:latin typeface="+mn-lt"/>
          <a:ea typeface="+mn-ea"/>
          <a:cs typeface="+mn-cs"/>
        </a:defRPr>
      </a:lvl3pPr>
      <a:lvl4pPr marL="1419078" algn="l" defTabSz="946052" rtl="0" eaLnBrk="1" latinLnBrk="0" hangingPunct="1">
        <a:defRPr kumimoji="1" sz="1905" kern="1200">
          <a:solidFill>
            <a:schemeClr val="tx1"/>
          </a:solidFill>
          <a:latin typeface="+mn-lt"/>
          <a:ea typeface="+mn-ea"/>
          <a:cs typeface="+mn-cs"/>
        </a:defRPr>
      </a:lvl4pPr>
      <a:lvl5pPr marL="1892104" algn="l" defTabSz="946052" rtl="0" eaLnBrk="1" latinLnBrk="0" hangingPunct="1">
        <a:defRPr kumimoji="1" sz="1905" kern="1200">
          <a:solidFill>
            <a:schemeClr val="tx1"/>
          </a:solidFill>
          <a:latin typeface="+mn-lt"/>
          <a:ea typeface="+mn-ea"/>
          <a:cs typeface="+mn-cs"/>
        </a:defRPr>
      </a:lvl5pPr>
      <a:lvl6pPr marL="2365129" algn="l" defTabSz="946052" rtl="0" eaLnBrk="1" latinLnBrk="0" hangingPunct="1">
        <a:defRPr kumimoji="1" sz="1905" kern="1200">
          <a:solidFill>
            <a:schemeClr val="tx1"/>
          </a:solidFill>
          <a:latin typeface="+mn-lt"/>
          <a:ea typeface="+mn-ea"/>
          <a:cs typeface="+mn-cs"/>
        </a:defRPr>
      </a:lvl6pPr>
      <a:lvl7pPr marL="2838155" algn="l" defTabSz="946052" rtl="0" eaLnBrk="1" latinLnBrk="0" hangingPunct="1">
        <a:defRPr kumimoji="1" sz="1905" kern="1200">
          <a:solidFill>
            <a:schemeClr val="tx1"/>
          </a:solidFill>
          <a:latin typeface="+mn-lt"/>
          <a:ea typeface="+mn-ea"/>
          <a:cs typeface="+mn-cs"/>
        </a:defRPr>
      </a:lvl7pPr>
      <a:lvl8pPr marL="3311181" algn="l" defTabSz="946052" rtl="0" eaLnBrk="1" latinLnBrk="0" hangingPunct="1">
        <a:defRPr kumimoji="1" sz="1905" kern="1200">
          <a:solidFill>
            <a:schemeClr val="tx1"/>
          </a:solidFill>
          <a:latin typeface="+mn-lt"/>
          <a:ea typeface="+mn-ea"/>
          <a:cs typeface="+mn-cs"/>
        </a:defRPr>
      </a:lvl8pPr>
      <a:lvl9pPr marL="3784207" algn="l" defTabSz="946052" rtl="0" eaLnBrk="1" latinLnBrk="0" hangingPunct="1">
        <a:defRPr kumimoji="1" sz="19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1B758-A35A-4BA8-ABEC-B4FA9654418D}" type="datetimeFigureOut">
              <a:rPr kumimoji="1" lang="ja-JP" altLang="en-US" smtClean="0"/>
              <a:t>2022/4/24</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BB125-E6F8-4D23-B198-C62413183738}" type="slidenum">
              <a:rPr kumimoji="1" lang="ja-JP" altLang="en-US" smtClean="0"/>
              <a:t>‹#›</a:t>
            </a:fld>
            <a:endParaRPr kumimoji="1" lang="ja-JP" altLang="en-US"/>
          </a:p>
        </p:txBody>
      </p:sp>
    </p:spTree>
    <p:extLst>
      <p:ext uri="{BB962C8B-B14F-4D97-AF65-F5344CB8AC3E}">
        <p14:creationId xmlns:p14="http://schemas.microsoft.com/office/powerpoint/2010/main" val="24686197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3676C5C-A26B-4091-B60D-1C8DE29AF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6AD180-7472-4247-8807-9C84DD4E8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A63722-6E23-43D6-8C4B-267C03F8D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9508A-B128-46CC-8B8D-CECC887E35F8}" type="datetimeFigureOut">
              <a:rPr kumimoji="1" lang="ja-JP" altLang="en-US" smtClean="0"/>
              <a:t>2022/4/24</a:t>
            </a:fld>
            <a:endParaRPr kumimoji="1" lang="ja-JP" altLang="en-US"/>
          </a:p>
        </p:txBody>
      </p:sp>
      <p:sp>
        <p:nvSpPr>
          <p:cNvPr id="5" name="フッター プレースホルダー 4">
            <a:extLst>
              <a:ext uri="{FF2B5EF4-FFF2-40B4-BE49-F238E27FC236}">
                <a16:creationId xmlns:a16="http://schemas.microsoft.com/office/drawing/2014/main" id="{F0C33AAE-090A-4386-98FD-13A4A0531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DE6429B-2164-43EC-B14A-FCD9F6C175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AB05C-A9C5-4F12-8B78-35951C0D8BEB}" type="slidenum">
              <a:rPr kumimoji="1" lang="ja-JP" altLang="en-US" smtClean="0"/>
              <a:t>‹#›</a:t>
            </a:fld>
            <a:endParaRPr kumimoji="1" lang="ja-JP" altLang="en-US"/>
          </a:p>
        </p:txBody>
      </p:sp>
    </p:spTree>
    <p:extLst>
      <p:ext uri="{BB962C8B-B14F-4D97-AF65-F5344CB8AC3E}">
        <p14:creationId xmlns:p14="http://schemas.microsoft.com/office/powerpoint/2010/main" val="37740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lxoa.files.wordpress.com/2010/08/maynoothcatechism.pdf" TargetMode="External"/><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3.xml"/><Relationship Id="rId5" Type="http://schemas.openxmlformats.org/officeDocument/2006/relationships/image" Target="../media/image28.emf"/><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space.com/30417-parallax.htm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3.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95A7B-3F71-4605-A3D1-C2B7626FEDB3}"/>
              </a:ext>
            </a:extLst>
          </p:cNvPr>
          <p:cNvSpPr>
            <a:spLocks noGrp="1"/>
          </p:cNvSpPr>
          <p:nvPr>
            <p:ph type="title"/>
          </p:nvPr>
        </p:nvSpPr>
        <p:spPr>
          <a:xfrm>
            <a:off x="390617" y="365125"/>
            <a:ext cx="10963183" cy="1325563"/>
          </a:xfrm>
        </p:spPr>
        <p:txBody>
          <a:bodyPr/>
          <a:lstStyle/>
          <a:p>
            <a:r>
              <a:rPr lang="ja-JP" altLang="en-US" dirty="0"/>
              <a:t> </a:t>
            </a:r>
            <a:r>
              <a:rPr lang="en-US" altLang="ja-JP" dirty="0"/>
              <a:t>2022</a:t>
            </a:r>
            <a:r>
              <a:rPr lang="ja-JP" altLang="en-US" dirty="0"/>
              <a:t>年の</a:t>
            </a:r>
            <a:r>
              <a:rPr lang="en-US" altLang="ja-JP" dirty="0"/>
              <a:t>『</a:t>
            </a:r>
            <a:r>
              <a:rPr lang="ja-JP" altLang="en-US" dirty="0"/>
              <a:t>ユリシーズ</a:t>
            </a:r>
            <a:r>
              <a:rPr lang="en-US" altLang="ja-JP" dirty="0"/>
              <a:t>』</a:t>
            </a:r>
            <a:r>
              <a:rPr lang="ja-JP" altLang="en-US" dirty="0"/>
              <a:t>　第</a:t>
            </a:r>
            <a:r>
              <a:rPr lang="en-US" altLang="ja-JP" dirty="0"/>
              <a:t>17</a:t>
            </a:r>
            <a:r>
              <a:rPr lang="ja-JP" altLang="en-US" dirty="0"/>
              <a:t>回読書会</a:t>
            </a:r>
            <a:endParaRPr kumimoji="1" lang="ja-JP" altLang="en-US" dirty="0"/>
          </a:p>
        </p:txBody>
      </p:sp>
      <p:sp>
        <p:nvSpPr>
          <p:cNvPr id="3" name="コンテンツ プレースホルダー 2">
            <a:extLst>
              <a:ext uri="{FF2B5EF4-FFF2-40B4-BE49-F238E27FC236}">
                <a16:creationId xmlns:a16="http://schemas.microsoft.com/office/drawing/2014/main" id="{9F026576-97C8-4B8E-8416-193D2CF2A1FF}"/>
              </a:ext>
            </a:extLst>
          </p:cNvPr>
          <p:cNvSpPr>
            <a:spLocks noGrp="1"/>
          </p:cNvSpPr>
          <p:nvPr>
            <p:ph idx="1"/>
          </p:nvPr>
        </p:nvSpPr>
        <p:spPr>
          <a:xfrm>
            <a:off x="838200" y="2382981"/>
            <a:ext cx="10515600" cy="4109893"/>
          </a:xfrm>
        </p:spPr>
        <p:txBody>
          <a:bodyPr>
            <a:normAutofit/>
          </a:bodyPr>
          <a:lstStyle/>
          <a:p>
            <a:pPr marL="0" indent="0">
              <a:buNone/>
            </a:pPr>
            <a:r>
              <a:rPr lang="ja-JP" altLang="en-US" sz="4800" b="1" dirty="0"/>
              <a:t>あらすじ</a:t>
            </a:r>
            <a:endParaRPr lang="en-US" altLang="ja-JP" sz="4800" b="1" dirty="0"/>
          </a:p>
          <a:p>
            <a:pPr marL="0" indent="0">
              <a:buNone/>
            </a:pPr>
            <a:endParaRPr lang="en-US" altLang="ja-JP" sz="4800" b="1" dirty="0"/>
          </a:p>
          <a:p>
            <a:pPr marL="0" indent="0">
              <a:buNone/>
            </a:pPr>
            <a:endParaRPr lang="en-US" altLang="ja-JP" sz="3600" dirty="0"/>
          </a:p>
          <a:p>
            <a:pPr marL="0" indent="0" algn="r">
              <a:buNone/>
            </a:pPr>
            <a:endParaRPr lang="en-US" altLang="ja-JP" sz="3600" dirty="0"/>
          </a:p>
          <a:p>
            <a:pPr marL="0" indent="0" algn="r">
              <a:buNone/>
            </a:pPr>
            <a:r>
              <a:rPr lang="ja-JP" altLang="en-US" sz="3600" dirty="0"/>
              <a:t>小林 広直</a:t>
            </a:r>
            <a:endParaRPr lang="en-US" altLang="ja-JP" sz="3600" dirty="0"/>
          </a:p>
        </p:txBody>
      </p:sp>
    </p:spTree>
    <p:extLst>
      <p:ext uri="{BB962C8B-B14F-4D97-AF65-F5344CB8AC3E}">
        <p14:creationId xmlns:p14="http://schemas.microsoft.com/office/powerpoint/2010/main" val="967165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6D9DED-1FB2-4E94-9675-D5BCEF0680C9}"/>
              </a:ext>
            </a:extLst>
          </p:cNvPr>
          <p:cNvSpPr>
            <a:spLocks noGrp="1"/>
          </p:cNvSpPr>
          <p:nvPr>
            <p:ph type="title"/>
          </p:nvPr>
        </p:nvSpPr>
        <p:spPr>
          <a:xfrm>
            <a:off x="419493" y="365125"/>
            <a:ext cx="7824247" cy="1325563"/>
          </a:xfrm>
        </p:spPr>
        <p:txBody>
          <a:bodyPr>
            <a:normAutofit fontScale="90000"/>
          </a:bodyPr>
          <a:lstStyle/>
          <a:p>
            <a:r>
              <a:rPr kumimoji="1" lang="ja-JP" altLang="en-US" dirty="0"/>
              <a:t>カテキズム </a:t>
            </a:r>
            <a:br>
              <a:rPr kumimoji="1" lang="en-US" altLang="ja-JP" dirty="0"/>
            </a:br>
            <a:r>
              <a:rPr kumimoji="1" lang="en-US" altLang="ja-JP" sz="3600" dirty="0"/>
              <a:t>―“catechetical interrogation”(</a:t>
            </a:r>
            <a:r>
              <a:rPr kumimoji="1" lang="en-US" altLang="ja-JP" sz="3600" i="1" dirty="0"/>
              <a:t>U</a:t>
            </a:r>
            <a:r>
              <a:rPr kumimoji="1" lang="en-US" altLang="ja-JP" sz="3600" dirty="0"/>
              <a:t> 17.2249)―</a:t>
            </a:r>
            <a:endParaRPr kumimoji="1" lang="ja-JP" altLang="en-US" sz="3600" dirty="0"/>
          </a:p>
        </p:txBody>
      </p:sp>
      <p:sp>
        <p:nvSpPr>
          <p:cNvPr id="3" name="コンテンツ プレースホルダー 2">
            <a:extLst>
              <a:ext uri="{FF2B5EF4-FFF2-40B4-BE49-F238E27FC236}">
                <a16:creationId xmlns:a16="http://schemas.microsoft.com/office/drawing/2014/main" id="{D02EF5F4-FEC0-4D1B-9C60-02C3CAE70AC6}"/>
              </a:ext>
            </a:extLst>
          </p:cNvPr>
          <p:cNvSpPr>
            <a:spLocks noGrp="1"/>
          </p:cNvSpPr>
          <p:nvPr>
            <p:ph idx="1"/>
          </p:nvPr>
        </p:nvSpPr>
        <p:spPr>
          <a:xfrm>
            <a:off x="419494" y="1825625"/>
            <a:ext cx="7074816" cy="4667250"/>
          </a:xfrm>
        </p:spPr>
        <p:txBody>
          <a:bodyPr/>
          <a:lstStyle/>
          <a:p>
            <a:pPr marL="0" indent="0">
              <a:buNone/>
            </a:pPr>
            <a:r>
              <a:rPr kumimoji="1" lang="ja-JP" altLang="en-US" dirty="0"/>
              <a:t>ギリシア語の </a:t>
            </a:r>
            <a:r>
              <a:rPr kumimoji="1" lang="en-US" altLang="ja-JP" dirty="0"/>
              <a:t>katēchein (</a:t>
            </a:r>
            <a:r>
              <a:rPr kumimoji="1" lang="ja-JP" altLang="en-US" dirty="0">
                <a:solidFill>
                  <a:srgbClr val="FF0000"/>
                </a:solidFill>
              </a:rPr>
              <a:t>口頭で</a:t>
            </a:r>
            <a:r>
              <a:rPr kumimoji="1" lang="ja-JP" altLang="en-US" dirty="0"/>
              <a:t>教える</a:t>
            </a:r>
            <a:r>
              <a:rPr kumimoji="1" lang="en-US" altLang="ja-JP" dirty="0"/>
              <a:t>) </a:t>
            </a:r>
            <a:r>
              <a:rPr kumimoji="1" lang="ja-JP" altLang="en-US" dirty="0"/>
              <a:t>に由来するキリスト教の用語で，教理問答，公教要理などと訳される。元来，問答形式で，信仰，希望，愛などの基本的な教えを口伝することであったが，転じて信仰を教えるための</a:t>
            </a:r>
            <a:r>
              <a:rPr kumimoji="1" lang="ja-JP" altLang="en-US" dirty="0">
                <a:solidFill>
                  <a:srgbClr val="FF0000"/>
                </a:solidFill>
              </a:rPr>
              <a:t>教科書</a:t>
            </a:r>
            <a:r>
              <a:rPr kumimoji="1" lang="ja-JP" altLang="en-US" dirty="0"/>
              <a:t>，</a:t>
            </a:r>
            <a:r>
              <a:rPr kumimoji="1" lang="ja-JP" altLang="en-US" u="sng" dirty="0"/>
              <a:t>基本的な教えの要約書</a:t>
            </a:r>
            <a:r>
              <a:rPr kumimoji="1" lang="ja-JP" altLang="en-US" dirty="0"/>
              <a:t>を意味するようになった。</a:t>
            </a:r>
          </a:p>
          <a:p>
            <a:endParaRPr kumimoji="1" lang="ja-JP" altLang="en-US" dirty="0"/>
          </a:p>
          <a:p>
            <a:pPr marL="0" indent="0">
              <a:buNone/>
            </a:pPr>
            <a:r>
              <a:rPr kumimoji="1" lang="en-US" altLang="ja-JP" dirty="0"/>
              <a:t>『</a:t>
            </a:r>
            <a:r>
              <a:rPr kumimoji="1" lang="ja-JP" altLang="en-US" dirty="0"/>
              <a:t>ブリタニカ国際大百科事典 小項目事典</a:t>
            </a:r>
            <a:r>
              <a:rPr kumimoji="1" lang="en-US" altLang="ja-JP" dirty="0"/>
              <a:t>』</a:t>
            </a:r>
            <a:r>
              <a:rPr kumimoji="1" lang="ja-JP" altLang="en-US" dirty="0"/>
              <a:t>より</a:t>
            </a:r>
          </a:p>
          <a:p>
            <a:endParaRPr kumimoji="1" lang="ja-JP" altLang="en-US" dirty="0"/>
          </a:p>
        </p:txBody>
      </p:sp>
      <p:pic>
        <p:nvPicPr>
          <p:cNvPr id="5" name="図 4">
            <a:extLst>
              <a:ext uri="{FF2B5EF4-FFF2-40B4-BE49-F238E27FC236}">
                <a16:creationId xmlns:a16="http://schemas.microsoft.com/office/drawing/2014/main" id="{121A9CC8-6ED1-4862-8640-85AD18DC281F}"/>
              </a:ext>
            </a:extLst>
          </p:cNvPr>
          <p:cNvPicPr>
            <a:picLocks noChangeAspect="1"/>
          </p:cNvPicPr>
          <p:nvPr/>
        </p:nvPicPr>
        <p:blipFill>
          <a:blip r:embed="rId2"/>
          <a:stretch>
            <a:fillRect/>
          </a:stretch>
        </p:blipFill>
        <p:spPr>
          <a:xfrm>
            <a:off x="8243740" y="0"/>
            <a:ext cx="3948260" cy="5334351"/>
          </a:xfrm>
          <a:prstGeom prst="rect">
            <a:avLst/>
          </a:prstGeom>
        </p:spPr>
      </p:pic>
      <p:sp>
        <p:nvSpPr>
          <p:cNvPr id="6" name="テキスト ボックス 5">
            <a:extLst>
              <a:ext uri="{FF2B5EF4-FFF2-40B4-BE49-F238E27FC236}">
                <a16:creationId xmlns:a16="http://schemas.microsoft.com/office/drawing/2014/main" id="{B081E610-C2A2-4A9F-9649-6A85E81CDDAC}"/>
              </a:ext>
            </a:extLst>
          </p:cNvPr>
          <p:cNvSpPr txBox="1"/>
          <p:nvPr/>
        </p:nvSpPr>
        <p:spPr>
          <a:xfrm>
            <a:off x="8017497" y="5334353"/>
            <a:ext cx="4174503" cy="1569660"/>
          </a:xfrm>
          <a:prstGeom prst="rect">
            <a:avLst/>
          </a:prstGeom>
          <a:no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000" i="0" u="none" strike="noStrike" kern="0" cap="none" spc="0" normalizeH="0" baseline="0" noProof="0" dirty="0">
                <a:ln>
                  <a:noFill/>
                </a:ln>
                <a:effectLst/>
                <a:uLnTx/>
                <a:uFillTx/>
              </a:rPr>
              <a:t>上記の版は清水重夫先生より→</a:t>
            </a:r>
            <a:r>
              <a:rPr kumimoji="1" lang="en-US" altLang="ja-JP" sz="2000" i="0" u="none" strike="noStrike" kern="0" cap="none" spc="0" normalizeH="0" baseline="0" noProof="0" dirty="0">
                <a:ln>
                  <a:noFill/>
                </a:ln>
                <a:effectLst/>
                <a:uLnTx/>
                <a:uFillTx/>
              </a:rPr>
              <a:t>Maynooth Catechism</a:t>
            </a:r>
            <a:r>
              <a:rPr kumimoji="1" lang="ja-JP" altLang="en-US" sz="2000" i="0" u="none" strike="noStrike" kern="0" cap="none" spc="0" normalizeH="0" baseline="0" noProof="0" dirty="0">
                <a:ln>
                  <a:noFill/>
                </a:ln>
                <a:effectLst/>
                <a:uLnTx/>
                <a:uFillTx/>
              </a:rPr>
              <a:t>は、下記からも</a:t>
            </a:r>
            <a:r>
              <a:rPr kumimoji="1" lang="en-US" altLang="ja-JP" sz="2000" i="0" u="none" strike="noStrike" kern="0" cap="none" spc="0" normalizeH="0" baseline="0" noProof="0" dirty="0">
                <a:ln>
                  <a:noFill/>
                </a:ln>
                <a:effectLst/>
                <a:uLnTx/>
                <a:uFillTx/>
              </a:rPr>
              <a:t>DL</a:t>
            </a:r>
            <a:r>
              <a:rPr kumimoji="1" lang="ja-JP" altLang="en-US" sz="2000" i="0" u="none" strike="noStrike" kern="0" cap="none" spc="0" normalizeH="0" baseline="0" noProof="0" dirty="0">
                <a:ln>
                  <a:noFill/>
                </a:ln>
                <a:effectLst/>
                <a:uLnTx/>
                <a:uFillTx/>
              </a:rPr>
              <a:t>可能</a:t>
            </a:r>
            <a:endParaRPr kumimoji="1" lang="en-US" altLang="ja-JP" sz="200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en-IE" altLang="ja-JP" sz="1800" b="0" i="0" u="none" strike="noStrike" kern="0" cap="none" spc="0" normalizeH="0" baseline="0" noProof="0" dirty="0">
                <a:ln>
                  <a:noFill/>
                </a:ln>
                <a:solidFill>
                  <a:prstClr val="black"/>
                </a:solidFill>
                <a:effectLst/>
                <a:uLnTx/>
                <a:uFillTx/>
                <a:hlinkClick r:id="rId3"/>
              </a:rPr>
              <a:t>https://lxoa.files.wordpress.com/2010/08/maynoothcatechism.pdf</a:t>
            </a:r>
            <a:endParaRPr kumimoji="1" lang="ja-JP" alt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4910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D17518-AF77-4B52-8317-586862122CB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9C24250-DA74-40A2-900B-51D52B2E3A14}"/>
              </a:ext>
            </a:extLst>
          </p:cNvPr>
          <p:cNvSpPr>
            <a:spLocks noGrp="1"/>
          </p:cNvSpPr>
          <p:nvPr>
            <p:ph idx="1"/>
          </p:nvPr>
        </p:nvSpPr>
        <p:spPr>
          <a:xfrm>
            <a:off x="9470570" y="1825625"/>
            <a:ext cx="2567355" cy="4351338"/>
          </a:xfrm>
        </p:spPr>
        <p:txBody>
          <a:bodyPr/>
          <a:lstStyle/>
          <a:p>
            <a:pPr marL="0" indent="0">
              <a:buNone/>
            </a:pPr>
            <a:endParaRPr kumimoji="1" lang="ja-JP" altLang="en-US" dirty="0"/>
          </a:p>
        </p:txBody>
      </p:sp>
      <p:pic>
        <p:nvPicPr>
          <p:cNvPr id="5" name="図 4">
            <a:extLst>
              <a:ext uri="{FF2B5EF4-FFF2-40B4-BE49-F238E27FC236}">
                <a16:creationId xmlns:a16="http://schemas.microsoft.com/office/drawing/2014/main" id="{CA9A8014-F346-4594-A2F9-8BEEA8F17E0F}"/>
              </a:ext>
            </a:extLst>
          </p:cNvPr>
          <p:cNvPicPr>
            <a:picLocks noChangeAspect="1"/>
          </p:cNvPicPr>
          <p:nvPr/>
        </p:nvPicPr>
        <p:blipFill>
          <a:blip r:embed="rId2"/>
          <a:stretch>
            <a:fillRect/>
          </a:stretch>
        </p:blipFill>
        <p:spPr>
          <a:xfrm>
            <a:off x="-1" y="0"/>
            <a:ext cx="4647363" cy="6876477"/>
          </a:xfrm>
          <a:prstGeom prst="rect">
            <a:avLst/>
          </a:prstGeom>
        </p:spPr>
      </p:pic>
      <p:pic>
        <p:nvPicPr>
          <p:cNvPr id="7" name="図 6">
            <a:extLst>
              <a:ext uri="{FF2B5EF4-FFF2-40B4-BE49-F238E27FC236}">
                <a16:creationId xmlns:a16="http://schemas.microsoft.com/office/drawing/2014/main" id="{30F2EFAB-7810-4335-BB50-AB19953E8E5B}"/>
              </a:ext>
            </a:extLst>
          </p:cNvPr>
          <p:cNvPicPr>
            <a:picLocks noChangeAspect="1"/>
          </p:cNvPicPr>
          <p:nvPr/>
        </p:nvPicPr>
        <p:blipFill>
          <a:blip r:embed="rId3"/>
          <a:stretch>
            <a:fillRect/>
          </a:stretch>
        </p:blipFill>
        <p:spPr>
          <a:xfrm>
            <a:off x="4647362" y="0"/>
            <a:ext cx="4643160" cy="6858000"/>
          </a:xfrm>
          <a:prstGeom prst="rect">
            <a:avLst/>
          </a:prstGeom>
        </p:spPr>
      </p:pic>
    </p:spTree>
    <p:extLst>
      <p:ext uri="{BB962C8B-B14F-4D97-AF65-F5344CB8AC3E}">
        <p14:creationId xmlns:p14="http://schemas.microsoft.com/office/powerpoint/2010/main" val="2879647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62FBDA-6D3A-47B3-BCA8-1502933CBAB7}"/>
              </a:ext>
            </a:extLst>
          </p:cNvPr>
          <p:cNvSpPr>
            <a:spLocks noGrp="1"/>
          </p:cNvSpPr>
          <p:nvPr>
            <p:ph type="title"/>
          </p:nvPr>
        </p:nvSpPr>
        <p:spPr/>
        <p:txBody>
          <a:bodyPr/>
          <a:lstStyle/>
          <a:p>
            <a:r>
              <a:rPr kumimoji="1" lang="ja-JP" altLang="en-US" dirty="0"/>
              <a:t>カテキズムが示唆するもの</a:t>
            </a:r>
          </a:p>
        </p:txBody>
      </p:sp>
      <p:sp>
        <p:nvSpPr>
          <p:cNvPr id="3" name="コンテンツ プレースホルダー 2">
            <a:extLst>
              <a:ext uri="{FF2B5EF4-FFF2-40B4-BE49-F238E27FC236}">
                <a16:creationId xmlns:a16="http://schemas.microsoft.com/office/drawing/2014/main" id="{2A49EE42-546D-494E-A112-EE569B54B534}"/>
              </a:ext>
            </a:extLst>
          </p:cNvPr>
          <p:cNvSpPr>
            <a:spLocks noGrp="1"/>
          </p:cNvSpPr>
          <p:nvPr>
            <p:ph idx="1"/>
          </p:nvPr>
        </p:nvSpPr>
        <p:spPr>
          <a:xfrm>
            <a:off x="575035" y="1654404"/>
            <a:ext cx="11062355" cy="5024487"/>
          </a:xfrm>
        </p:spPr>
        <p:txBody>
          <a:bodyPr>
            <a:normAutofit fontScale="85000" lnSpcReduction="20000"/>
          </a:bodyPr>
          <a:lstStyle/>
          <a:p>
            <a:pPr marL="0" indent="0">
              <a:buNone/>
            </a:pPr>
            <a:r>
              <a:rPr kumimoji="1" lang="ja-JP" altLang="en-US" dirty="0"/>
              <a:t>口頭</a:t>
            </a:r>
            <a:r>
              <a:rPr kumimoji="1" lang="en-US" altLang="ja-JP" dirty="0"/>
              <a:t>(oral)</a:t>
            </a:r>
            <a:r>
              <a:rPr kumimoji="1" lang="ja-JP" altLang="en-US" dirty="0"/>
              <a:t>から書かれたもの</a:t>
            </a:r>
            <a:r>
              <a:rPr kumimoji="1" lang="en-US" altLang="ja-JP" dirty="0"/>
              <a:t>(written)</a:t>
            </a:r>
            <a:r>
              <a:rPr kumimoji="1" lang="ja-JP" altLang="en-US" dirty="0"/>
              <a:t>へ</a:t>
            </a:r>
          </a:p>
          <a:p>
            <a:pPr marL="0" indent="0">
              <a:buNone/>
            </a:pPr>
            <a:r>
              <a:rPr kumimoji="1" lang="ja-JP" altLang="en-US" dirty="0"/>
              <a:t>→声とエクリチュール　例）デリダ</a:t>
            </a:r>
            <a:r>
              <a:rPr kumimoji="1" lang="en-US" altLang="ja-JP" dirty="0"/>
              <a:t>『</a:t>
            </a:r>
            <a:r>
              <a:rPr kumimoji="1" lang="ja-JP" altLang="en-US" dirty="0"/>
              <a:t>声と現象</a:t>
            </a:r>
            <a:r>
              <a:rPr kumimoji="1" lang="en-US" altLang="ja-JP" dirty="0"/>
              <a:t>』</a:t>
            </a:r>
          </a:p>
          <a:p>
            <a:pPr marL="0" indent="0">
              <a:buNone/>
            </a:pPr>
            <a:endParaRPr kumimoji="1" lang="en-US" altLang="ja-JP" dirty="0"/>
          </a:p>
          <a:p>
            <a:pPr marL="0" indent="0">
              <a:buNone/>
            </a:pPr>
            <a:r>
              <a:rPr kumimoji="1" lang="ja-JP" altLang="en-US" dirty="0"/>
              <a:t>カテキズムが「教科書」、すなわち聖職者（神父）になるための</a:t>
            </a:r>
            <a:r>
              <a:rPr kumimoji="1" lang="ja-JP" altLang="en-US" u="sng" dirty="0"/>
              <a:t>丸暗記の教材</a:t>
            </a:r>
            <a:r>
              <a:rPr kumimoji="1" lang="ja-JP" altLang="en-US" dirty="0"/>
              <a:t>になる</a:t>
            </a:r>
          </a:p>
          <a:p>
            <a:pPr marL="0" indent="0">
              <a:buNone/>
            </a:pPr>
            <a:r>
              <a:rPr kumimoji="1" lang="ja-JP" altLang="en-US" dirty="0"/>
              <a:t>→その意味や内容を問わず、文言だけを覚えるようになる　例：受験勉強の弊害</a:t>
            </a:r>
          </a:p>
          <a:p>
            <a:pPr marL="0" indent="0">
              <a:buNone/>
            </a:pPr>
            <a:r>
              <a:rPr kumimoji="1" lang="ja-JP" altLang="en-US" dirty="0"/>
              <a:t>→宗教の教えの</a:t>
            </a:r>
            <a:r>
              <a:rPr kumimoji="1" lang="ja-JP" altLang="en-US" dirty="0">
                <a:solidFill>
                  <a:srgbClr val="FF0000"/>
                </a:solidFill>
              </a:rPr>
              <a:t>形骸化</a:t>
            </a:r>
          </a:p>
          <a:p>
            <a:pPr marL="0" indent="0">
              <a:buNone/>
            </a:pPr>
            <a:r>
              <a:rPr kumimoji="1" lang="ja-JP" altLang="en-US" dirty="0"/>
              <a:t>→</a:t>
            </a:r>
            <a:r>
              <a:rPr kumimoji="1" lang="ja-JP" altLang="en-US" dirty="0">
                <a:solidFill>
                  <a:srgbClr val="FF0000"/>
                </a:solidFill>
              </a:rPr>
              <a:t>血肉になっていない知識</a:t>
            </a:r>
          </a:p>
          <a:p>
            <a:pPr marL="0" indent="0">
              <a:buNone/>
            </a:pPr>
            <a:endParaRPr kumimoji="1" lang="ja-JP" altLang="en-US" dirty="0"/>
          </a:p>
          <a:p>
            <a:pPr marL="0" indent="0">
              <a:buNone/>
            </a:pPr>
            <a:endParaRPr kumimoji="1" lang="ja-JP" altLang="en-US" dirty="0"/>
          </a:p>
          <a:p>
            <a:pPr marL="0" indent="0">
              <a:buNone/>
            </a:pPr>
            <a:r>
              <a:rPr kumimoji="1" lang="ja-JP" altLang="en-US" dirty="0"/>
              <a:t>「ジョイスの戦略は明瞭である。主観性の書物の中で、公教要理が主張する客観的権威を、ヴィクトリア朝科学の主張のごとく馬鹿げたものに見せるのである」（デクラン・カイバード、</a:t>
            </a:r>
            <a:r>
              <a:rPr kumimoji="1" lang="en-US" altLang="ja-JP" dirty="0"/>
              <a:t>『『</a:t>
            </a:r>
            <a:r>
              <a:rPr kumimoji="1" lang="ja-JP" altLang="en-US" dirty="0"/>
              <a:t>ユリシーズ</a:t>
            </a:r>
            <a:r>
              <a:rPr kumimoji="1" lang="en-US" altLang="ja-JP" dirty="0"/>
              <a:t>』</a:t>
            </a:r>
            <a:r>
              <a:rPr kumimoji="1" lang="ja-JP" altLang="en-US" dirty="0"/>
              <a:t>と我ら</a:t>
            </a:r>
            <a:r>
              <a:rPr kumimoji="1" lang="en-US" altLang="ja-JP" dirty="0"/>
              <a:t>―</a:t>
            </a:r>
            <a:r>
              <a:rPr kumimoji="1" lang="ja-JP" altLang="en-US" dirty="0"/>
              <a:t>日常生活の芸術</a:t>
            </a:r>
            <a:r>
              <a:rPr kumimoji="1" lang="en-US" altLang="ja-JP" dirty="0"/>
              <a:t>』</a:t>
            </a:r>
            <a:r>
              <a:rPr kumimoji="1" lang="ja-JP" altLang="en-US" dirty="0"/>
              <a:t>坂内太訳、水声社、</a:t>
            </a:r>
            <a:r>
              <a:rPr kumimoji="1" lang="en-US" altLang="ja-JP" dirty="0"/>
              <a:t>2011</a:t>
            </a:r>
            <a:r>
              <a:rPr kumimoji="1" lang="ja-JP" altLang="en-US" dirty="0"/>
              <a:t>年、</a:t>
            </a:r>
            <a:r>
              <a:rPr kumimoji="1" lang="en-US" altLang="ja-JP" dirty="0"/>
              <a:t>251</a:t>
            </a:r>
            <a:r>
              <a:rPr lang="en-US" altLang="ja-JP" dirty="0"/>
              <a:t>-</a:t>
            </a:r>
            <a:r>
              <a:rPr kumimoji="1" lang="en-US" altLang="ja-JP" dirty="0"/>
              <a:t>56</a:t>
            </a:r>
            <a:r>
              <a:rPr kumimoji="1" lang="ja-JP" altLang="en-US" dirty="0"/>
              <a:t>頁）</a:t>
            </a:r>
          </a:p>
        </p:txBody>
      </p:sp>
    </p:spTree>
    <p:extLst>
      <p:ext uri="{BB962C8B-B14F-4D97-AF65-F5344CB8AC3E}">
        <p14:creationId xmlns:p14="http://schemas.microsoft.com/office/powerpoint/2010/main" val="192189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1000"/>
                                        <p:tgtEl>
                                          <p:spTgt spid="3">
                                            <p:txEl>
                                              <p:pRg st="9" end="9"/>
                                            </p:txEl>
                                          </p:spTgt>
                                        </p:tgtEl>
                                      </p:cBhvr>
                                    </p:animEffect>
                                    <p:anim calcmode="lin" valueType="num">
                                      <p:cBhvr>
                                        <p:cTn id="3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673FC0-3081-4D93-A870-9CD48D919EA5}"/>
              </a:ext>
            </a:extLst>
          </p:cNvPr>
          <p:cNvSpPr>
            <a:spLocks noGrp="1"/>
          </p:cNvSpPr>
          <p:nvPr>
            <p:ph idx="1"/>
          </p:nvPr>
        </p:nvSpPr>
        <p:spPr>
          <a:xfrm>
            <a:off x="1083365" y="1730923"/>
            <a:ext cx="10227365" cy="4540668"/>
          </a:xfrm>
        </p:spPr>
        <p:txBody>
          <a:bodyPr>
            <a:normAutofit fontScale="55000" lnSpcReduction="20000"/>
          </a:bodyPr>
          <a:lstStyle/>
          <a:p>
            <a:pPr marL="0" indent="0">
              <a:buNone/>
            </a:pPr>
            <a:r>
              <a:rPr kumimoji="1" lang="en-IE" altLang="ja-JP" sz="5100" dirty="0"/>
              <a:t>Did it flow?</a:t>
            </a:r>
          </a:p>
          <a:p>
            <a:pPr marL="0" indent="0">
              <a:buNone/>
            </a:pPr>
            <a:endParaRPr lang="en-IE" altLang="ja-JP" dirty="0"/>
          </a:p>
          <a:p>
            <a:pPr marL="0" indent="0">
              <a:buNone/>
            </a:pPr>
            <a:r>
              <a:rPr kumimoji="1" lang="en-US" altLang="ja-JP" dirty="0"/>
              <a:t>Yes. From Roundwood reservoir in county </a:t>
            </a:r>
            <a:r>
              <a:rPr kumimoji="1" lang="en-US" altLang="ja-JP" dirty="0" err="1"/>
              <a:t>Wicklow</a:t>
            </a:r>
            <a:r>
              <a:rPr kumimoji="1" lang="en-US" altLang="ja-JP" dirty="0"/>
              <a:t> of a cubic capacity of 2400 million gallons, percolating through a subterranean aqueduct of filter mains of single and double pipeage constructed at an initial plant cost of £5 per linear yard by way of the </a:t>
            </a:r>
            <a:r>
              <a:rPr kumimoji="1" lang="en-US" altLang="ja-JP" dirty="0" err="1"/>
              <a:t>Dargle</a:t>
            </a:r>
            <a:r>
              <a:rPr kumimoji="1" lang="en-US" altLang="ja-JP" dirty="0"/>
              <a:t>, </a:t>
            </a:r>
            <a:r>
              <a:rPr kumimoji="1" lang="en-US" altLang="ja-JP" dirty="0" err="1"/>
              <a:t>Rathdown</a:t>
            </a:r>
            <a:r>
              <a:rPr kumimoji="1" lang="en-US" altLang="ja-JP" dirty="0"/>
              <a:t>, Glen of the Downs and Callowhill to the 26 acre reservoir at Stillorgan, a distance of 22 statute miles, and thence, through a system of relieving tanks, by a gradient of 250 feet to the city boundary at Eustace bridge, upper Leeson street, though from prolonged summer drouth and daily supply of 12 1/2 million gallons the water had fallen below the sill of the overflow weir for which reason the borough surveyor and waterworks engineer, </a:t>
            </a:r>
            <a:r>
              <a:rPr kumimoji="1" lang="en-US" altLang="ja-JP" dirty="0" err="1"/>
              <a:t>Mr</a:t>
            </a:r>
            <a:r>
              <a:rPr kumimoji="1" lang="en-US" altLang="ja-JP" dirty="0"/>
              <a:t> Spencer Harty, C. E., on the instructions of the waterworks committee had prohibited the use of municipal water for purposes other than those of consumption (envisaging the possibility of recourse being had to the </a:t>
            </a:r>
            <a:r>
              <a:rPr kumimoji="1" lang="en-US" altLang="ja-JP" dirty="0" err="1"/>
              <a:t>impotable</a:t>
            </a:r>
            <a:r>
              <a:rPr kumimoji="1" lang="en-US" altLang="ja-JP" dirty="0"/>
              <a:t> water of the Grand and Royal canals as in 1893) particularly as the South Dublin Guardians, notwithstanding their ration of 15 gallons per day per pauper supplied through a 6 inch meter, had been convicted of a wastage of </a:t>
            </a:r>
            <a:r>
              <a:rPr lang="en-US" altLang="ja-JP" dirty="0"/>
              <a:t>20,000</a:t>
            </a:r>
            <a:r>
              <a:rPr kumimoji="1" lang="en-US" altLang="ja-JP" dirty="0"/>
              <a:t> gallons per night by a reading of their meter on the affirmation of the law agent of the corporation, </a:t>
            </a:r>
            <a:r>
              <a:rPr kumimoji="1" lang="en-US" altLang="ja-JP" dirty="0" err="1"/>
              <a:t>Mr</a:t>
            </a:r>
            <a:r>
              <a:rPr kumimoji="1" lang="en-US" altLang="ja-JP" dirty="0"/>
              <a:t> Ignatius Rice, solicitor, thereby acting to the detriment of another section of the public, </a:t>
            </a:r>
            <a:r>
              <a:rPr kumimoji="1" lang="en-US" altLang="ja-JP" dirty="0" err="1"/>
              <a:t>selfsupporting</a:t>
            </a:r>
            <a:r>
              <a:rPr kumimoji="1" lang="en-US" altLang="ja-JP" dirty="0"/>
              <a:t> taxpayers, solvent, sound. (</a:t>
            </a:r>
            <a:r>
              <a:rPr kumimoji="1" lang="en-US" altLang="ja-JP" i="1" dirty="0"/>
              <a:t>U</a:t>
            </a:r>
            <a:r>
              <a:rPr kumimoji="1" lang="en-US" altLang="ja-JP" dirty="0"/>
              <a:t> 17.163-82)</a:t>
            </a:r>
            <a:endParaRPr kumimoji="1" lang="ja-JP" altLang="en-US" dirty="0"/>
          </a:p>
        </p:txBody>
      </p:sp>
      <p:sp>
        <p:nvSpPr>
          <p:cNvPr id="3" name="タイトル 2">
            <a:extLst>
              <a:ext uri="{FF2B5EF4-FFF2-40B4-BE49-F238E27FC236}">
                <a16:creationId xmlns:a16="http://schemas.microsoft.com/office/drawing/2014/main" id="{68950AB0-8217-4144-AF4B-D4CE407E5426}"/>
              </a:ext>
            </a:extLst>
          </p:cNvPr>
          <p:cNvSpPr>
            <a:spLocks noGrp="1"/>
          </p:cNvSpPr>
          <p:nvPr>
            <p:ph type="title"/>
          </p:nvPr>
        </p:nvSpPr>
        <p:spPr/>
        <p:txBody>
          <a:bodyPr/>
          <a:lstStyle/>
          <a:p>
            <a:r>
              <a:rPr kumimoji="1" lang="ja-JP" altLang="en-US" dirty="0"/>
              <a:t>自宅台所の水道を使うブルーム</a:t>
            </a:r>
          </a:p>
        </p:txBody>
      </p:sp>
    </p:spTree>
    <p:extLst>
      <p:ext uri="{BB962C8B-B14F-4D97-AF65-F5344CB8AC3E}">
        <p14:creationId xmlns:p14="http://schemas.microsoft.com/office/powerpoint/2010/main" val="40159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5D5D5DE-6D4E-4B2A-9B0D-0079BB040127}"/>
              </a:ext>
            </a:extLst>
          </p:cNvPr>
          <p:cNvSpPr>
            <a:spLocks noGrp="1"/>
          </p:cNvSpPr>
          <p:nvPr>
            <p:ph idx="1"/>
          </p:nvPr>
        </p:nvSpPr>
        <p:spPr>
          <a:xfrm>
            <a:off x="974036" y="1730923"/>
            <a:ext cx="1729408" cy="3983949"/>
          </a:xfrm>
        </p:spPr>
        <p:txBody>
          <a:bodyPr/>
          <a:lstStyle/>
          <a:p>
            <a:pPr marL="0" indent="0">
              <a:buNone/>
            </a:pPr>
            <a:r>
              <a:rPr kumimoji="1" lang="ja-JP" altLang="en-US" dirty="0"/>
              <a:t>伊藤整訳　</a:t>
            </a:r>
            <a:r>
              <a:rPr kumimoji="1" lang="en-US" altLang="ja-JP" dirty="0"/>
              <a:t>354</a:t>
            </a:r>
            <a:r>
              <a:rPr kumimoji="1" lang="ja-JP" altLang="en-US" dirty="0"/>
              <a:t>～</a:t>
            </a:r>
            <a:r>
              <a:rPr kumimoji="1" lang="en-US" altLang="ja-JP" dirty="0"/>
              <a:t>55</a:t>
            </a:r>
            <a:endParaRPr kumimoji="1" lang="ja-JP" altLang="en-US" dirty="0"/>
          </a:p>
        </p:txBody>
      </p:sp>
      <p:pic>
        <p:nvPicPr>
          <p:cNvPr id="5" name="図 4">
            <a:extLst>
              <a:ext uri="{FF2B5EF4-FFF2-40B4-BE49-F238E27FC236}">
                <a16:creationId xmlns:a16="http://schemas.microsoft.com/office/drawing/2014/main" id="{90D15E11-4683-47EE-8607-7FC9F1641A51}"/>
              </a:ext>
            </a:extLst>
          </p:cNvPr>
          <p:cNvPicPr>
            <a:picLocks noChangeAspect="1"/>
          </p:cNvPicPr>
          <p:nvPr/>
        </p:nvPicPr>
        <p:blipFill>
          <a:blip r:embed="rId2"/>
          <a:stretch>
            <a:fillRect/>
          </a:stretch>
        </p:blipFill>
        <p:spPr>
          <a:xfrm>
            <a:off x="10322479" y="536586"/>
            <a:ext cx="1070569" cy="5178286"/>
          </a:xfrm>
          <a:prstGeom prst="rect">
            <a:avLst/>
          </a:prstGeom>
        </p:spPr>
      </p:pic>
      <p:pic>
        <p:nvPicPr>
          <p:cNvPr id="7" name="図 6">
            <a:extLst>
              <a:ext uri="{FF2B5EF4-FFF2-40B4-BE49-F238E27FC236}">
                <a16:creationId xmlns:a16="http://schemas.microsoft.com/office/drawing/2014/main" id="{42D170CA-5951-4661-A375-B564EC5256C6}"/>
              </a:ext>
            </a:extLst>
          </p:cNvPr>
          <p:cNvPicPr>
            <a:picLocks noChangeAspect="1"/>
          </p:cNvPicPr>
          <p:nvPr/>
        </p:nvPicPr>
        <p:blipFill>
          <a:blip r:embed="rId3"/>
          <a:stretch>
            <a:fillRect/>
          </a:stretch>
        </p:blipFill>
        <p:spPr>
          <a:xfrm>
            <a:off x="3869275" y="407504"/>
            <a:ext cx="6543713" cy="5714872"/>
          </a:xfrm>
          <a:prstGeom prst="rect">
            <a:avLst/>
          </a:prstGeom>
        </p:spPr>
      </p:pic>
      <p:pic>
        <p:nvPicPr>
          <p:cNvPr id="9" name="図 8">
            <a:extLst>
              <a:ext uri="{FF2B5EF4-FFF2-40B4-BE49-F238E27FC236}">
                <a16:creationId xmlns:a16="http://schemas.microsoft.com/office/drawing/2014/main" id="{F4AA1198-ABCC-4112-ABA2-5A91A2D571DB}"/>
              </a:ext>
            </a:extLst>
          </p:cNvPr>
          <p:cNvPicPr>
            <a:picLocks noChangeAspect="1"/>
          </p:cNvPicPr>
          <p:nvPr/>
        </p:nvPicPr>
        <p:blipFill>
          <a:blip r:embed="rId4"/>
          <a:stretch>
            <a:fillRect/>
          </a:stretch>
        </p:blipFill>
        <p:spPr>
          <a:xfrm>
            <a:off x="2866037" y="536586"/>
            <a:ext cx="935907" cy="5386752"/>
          </a:xfrm>
          <a:prstGeom prst="rect">
            <a:avLst/>
          </a:prstGeom>
        </p:spPr>
      </p:pic>
    </p:spTree>
    <p:extLst>
      <p:ext uri="{BB962C8B-B14F-4D97-AF65-F5344CB8AC3E}">
        <p14:creationId xmlns:p14="http://schemas.microsoft.com/office/powerpoint/2010/main" val="452828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31F0236-A8C9-49EE-90A3-A24859DD7010}"/>
              </a:ext>
            </a:extLst>
          </p:cNvPr>
          <p:cNvSpPr>
            <a:spLocks noGrp="1"/>
          </p:cNvSpPr>
          <p:nvPr>
            <p:ph idx="1"/>
          </p:nvPr>
        </p:nvSpPr>
        <p:spPr>
          <a:xfrm>
            <a:off x="1334236" y="1730923"/>
            <a:ext cx="9994164" cy="4441277"/>
          </a:xfrm>
        </p:spPr>
        <p:txBody>
          <a:bodyPr>
            <a:normAutofit/>
          </a:bodyPr>
          <a:lstStyle/>
          <a:p>
            <a:pPr marL="0" indent="0">
              <a:buNone/>
            </a:pPr>
            <a:r>
              <a:rPr kumimoji="1" lang="ja-JP" altLang="en-US" dirty="0"/>
              <a:t>場所</a:t>
            </a:r>
            <a:r>
              <a:rPr kumimoji="1" lang="en-US" altLang="ja-JP" dirty="0"/>
              <a:t>――</a:t>
            </a:r>
            <a:r>
              <a:rPr kumimoji="1" lang="ja-JP" altLang="en-US" dirty="0"/>
              <a:t>エクルズ通り七</a:t>
            </a:r>
            <a:endParaRPr kumimoji="1" lang="en-US" altLang="ja-JP" dirty="0"/>
          </a:p>
          <a:p>
            <a:pPr marL="0" indent="0">
              <a:buNone/>
            </a:pPr>
            <a:r>
              <a:rPr lang="ja-JP" altLang="en-US" dirty="0"/>
              <a:t>時刻</a:t>
            </a:r>
            <a:r>
              <a:rPr lang="en-US" altLang="ja-JP" dirty="0"/>
              <a:t>――</a:t>
            </a:r>
            <a:r>
              <a:rPr lang="ja-JP" altLang="en-US" dirty="0"/>
              <a:t>午前二時</a:t>
            </a:r>
            <a:endParaRPr kumimoji="1" lang="en-US" altLang="ja-JP" dirty="0"/>
          </a:p>
          <a:p>
            <a:pPr marL="0" indent="0">
              <a:buNone/>
            </a:pPr>
            <a:endParaRPr lang="en-US" altLang="ja-JP" dirty="0"/>
          </a:p>
          <a:p>
            <a:pPr marL="0" indent="0">
              <a:buNone/>
            </a:pPr>
            <a:r>
              <a:rPr kumimoji="1" lang="ja-JP" altLang="en-US" dirty="0"/>
              <a:t>器官</a:t>
            </a:r>
            <a:r>
              <a:rPr kumimoji="1" lang="en-US" altLang="ja-JP" dirty="0"/>
              <a:t>――</a:t>
            </a:r>
            <a:r>
              <a:rPr lang="ja-JP" altLang="en-US" dirty="0">
                <a:solidFill>
                  <a:srgbClr val="FFFF00"/>
                </a:solidFill>
              </a:rPr>
              <a:t>骨格</a:t>
            </a:r>
            <a:r>
              <a:rPr lang="en-US" altLang="ja-JP" dirty="0">
                <a:solidFill>
                  <a:srgbClr val="FFFF00"/>
                </a:solidFill>
              </a:rPr>
              <a:t> / Skeleton</a:t>
            </a:r>
            <a:endParaRPr kumimoji="1" lang="en-US" altLang="ja-JP" dirty="0">
              <a:solidFill>
                <a:srgbClr val="FFFF00"/>
              </a:solidFill>
            </a:endParaRPr>
          </a:p>
          <a:p>
            <a:pPr marL="0" indent="0">
              <a:buNone/>
            </a:pPr>
            <a:r>
              <a:rPr lang="ja-JP" altLang="en-US" dirty="0"/>
              <a:t>学芸</a:t>
            </a:r>
            <a:r>
              <a:rPr lang="en-US" altLang="ja-JP" dirty="0"/>
              <a:t>――</a:t>
            </a:r>
            <a:r>
              <a:rPr lang="ja-JP" altLang="en-US" dirty="0"/>
              <a:t>科学</a:t>
            </a:r>
            <a:r>
              <a:rPr lang="en-US" altLang="ja-JP" dirty="0"/>
              <a:t> / Science</a:t>
            </a:r>
          </a:p>
          <a:p>
            <a:pPr marL="0" indent="0">
              <a:buNone/>
            </a:pPr>
            <a:r>
              <a:rPr kumimoji="1" lang="ja-JP" altLang="en-US" dirty="0"/>
              <a:t>象徴</a:t>
            </a:r>
            <a:r>
              <a:rPr kumimoji="1" lang="en-US" altLang="ja-JP" dirty="0"/>
              <a:t>――</a:t>
            </a:r>
            <a:r>
              <a:rPr lang="ja-JP" altLang="en-US" dirty="0"/>
              <a:t>彗星</a:t>
            </a:r>
            <a:r>
              <a:rPr lang="en-US" altLang="ja-JP" dirty="0"/>
              <a:t> / Comets </a:t>
            </a:r>
            <a:endParaRPr kumimoji="1" lang="en-US" altLang="ja-JP" dirty="0"/>
          </a:p>
          <a:p>
            <a:pPr marL="0" indent="0">
              <a:buNone/>
            </a:pPr>
            <a:r>
              <a:rPr lang="ja-JP" altLang="en-US" dirty="0"/>
              <a:t>技術</a:t>
            </a:r>
            <a:r>
              <a:rPr lang="en-US" altLang="ja-JP" dirty="0"/>
              <a:t>――</a:t>
            </a:r>
            <a:r>
              <a:rPr lang="ja-JP" altLang="en-US" u="sng" dirty="0"/>
              <a:t>教理問答（</a:t>
            </a:r>
            <a:r>
              <a:rPr lang="ja-JP" altLang="en-US" u="sng" dirty="0">
                <a:solidFill>
                  <a:srgbClr val="FFFF00"/>
                </a:solidFill>
              </a:rPr>
              <a:t>非個人的</a:t>
            </a:r>
            <a:r>
              <a:rPr lang="ja-JP" altLang="en-US" u="sng" dirty="0"/>
              <a:t>）</a:t>
            </a:r>
            <a:r>
              <a:rPr lang="en-US" altLang="ja-JP" u="sng" dirty="0"/>
              <a:t>/ Catechism (</a:t>
            </a:r>
            <a:r>
              <a:rPr lang="en-US" altLang="ja-JP" u="sng" dirty="0">
                <a:solidFill>
                  <a:srgbClr val="FFFF00"/>
                </a:solidFill>
              </a:rPr>
              <a:t>impersonal</a:t>
            </a:r>
            <a:r>
              <a:rPr lang="en-US" altLang="ja-JP" u="sng" dirty="0"/>
              <a:t>)</a:t>
            </a:r>
            <a:r>
              <a:rPr lang="ja-JP" altLang="en-US" u="sng" dirty="0"/>
              <a:t>　</a:t>
            </a:r>
            <a:endParaRPr lang="en-US" altLang="ja-JP" u="sng" dirty="0"/>
          </a:p>
          <a:p>
            <a:pPr marL="0" indent="0">
              <a:buNone/>
            </a:pPr>
            <a:endParaRPr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F0B25E80-3CD3-4A0F-A24F-E4E71809CD7F}"/>
              </a:ext>
            </a:extLst>
          </p:cNvPr>
          <p:cNvSpPr>
            <a:spLocks noGrp="1"/>
          </p:cNvSpPr>
          <p:nvPr>
            <p:ph type="title"/>
          </p:nvPr>
        </p:nvSpPr>
        <p:spPr/>
        <p:txBody>
          <a:bodyPr/>
          <a:lstStyle/>
          <a:p>
            <a:r>
              <a:rPr kumimoji="1" lang="ja-JP" altLang="en-US" dirty="0"/>
              <a:t>計画表　（集英社文庫訳　</a:t>
            </a:r>
            <a:r>
              <a:rPr kumimoji="1" lang="en-US" altLang="ja-JP" dirty="0"/>
              <a:t>130</a:t>
            </a:r>
            <a:r>
              <a:rPr kumimoji="1" lang="ja-JP" altLang="en-US" dirty="0"/>
              <a:t>）</a:t>
            </a:r>
          </a:p>
        </p:txBody>
      </p:sp>
      <p:sp>
        <p:nvSpPr>
          <p:cNvPr id="4" name="テキスト ボックス 3">
            <a:extLst>
              <a:ext uri="{FF2B5EF4-FFF2-40B4-BE49-F238E27FC236}">
                <a16:creationId xmlns:a16="http://schemas.microsoft.com/office/drawing/2014/main" id="{9F585B0D-5914-4B89-A832-1E485FC0FF2B}"/>
              </a:ext>
            </a:extLst>
          </p:cNvPr>
          <p:cNvSpPr txBox="1"/>
          <p:nvPr/>
        </p:nvSpPr>
        <p:spPr>
          <a:xfrm>
            <a:off x="6460435" y="2236304"/>
            <a:ext cx="4397329" cy="923330"/>
          </a:xfrm>
          <a:prstGeom prst="rect">
            <a:avLst/>
          </a:prstGeom>
          <a:noFill/>
        </p:spPr>
        <p:txBody>
          <a:bodyPr wrap="square" rtlCol="0">
            <a:spAutoFit/>
          </a:bodyPr>
          <a:lstStyle/>
          <a:p>
            <a:endParaRPr kumimoji="1" lang="en-US" altLang="ja-JP" dirty="0">
              <a:solidFill>
                <a:schemeClr val="bg1"/>
              </a:solidFill>
            </a:endParaRPr>
          </a:p>
          <a:p>
            <a:endParaRPr kumimoji="1" lang="en-US" altLang="ja-JP" dirty="0">
              <a:solidFill>
                <a:schemeClr val="bg1"/>
              </a:solidFill>
            </a:endParaRPr>
          </a:p>
          <a:p>
            <a:endParaRPr kumimoji="1" lang="ja-JP" altLang="en-US" dirty="0">
              <a:solidFill>
                <a:schemeClr val="bg1"/>
              </a:solidFill>
            </a:endParaRPr>
          </a:p>
        </p:txBody>
      </p:sp>
    </p:spTree>
    <p:extLst>
      <p:ext uri="{BB962C8B-B14F-4D97-AF65-F5344CB8AC3E}">
        <p14:creationId xmlns:p14="http://schemas.microsoft.com/office/powerpoint/2010/main" val="426215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C431166-4DB8-4EB5-AA78-42C927CDBF29}"/>
              </a:ext>
            </a:extLst>
          </p:cNvPr>
          <p:cNvSpPr>
            <a:spLocks noGrp="1"/>
          </p:cNvSpPr>
          <p:nvPr>
            <p:ph idx="1"/>
          </p:nvPr>
        </p:nvSpPr>
        <p:spPr>
          <a:xfrm>
            <a:off x="1334236" y="1798983"/>
            <a:ext cx="9523528" cy="4363278"/>
          </a:xfrm>
        </p:spPr>
        <p:txBody>
          <a:bodyPr>
            <a:normAutofit fontScale="85000" lnSpcReduction="20000"/>
          </a:bodyPr>
          <a:lstStyle/>
          <a:p>
            <a:pPr marL="0" indent="0">
              <a:buNone/>
            </a:pPr>
            <a:r>
              <a:rPr kumimoji="1" lang="en-US" altLang="ja-JP" dirty="0"/>
              <a:t>impersonality</a:t>
            </a:r>
            <a:br>
              <a:rPr kumimoji="1" lang="en-US" altLang="ja-JP" dirty="0"/>
            </a:br>
            <a:r>
              <a:rPr kumimoji="1" lang="en-US" altLang="ja-JP" dirty="0"/>
              <a:t>→</a:t>
            </a:r>
            <a:r>
              <a:rPr kumimoji="1" lang="ja-JP" altLang="en-US" dirty="0"/>
              <a:t>非人格性、非個人性、人間感情の不在、非情、非人間的なもの、特定の個人を超えた性質≒普遍性</a:t>
            </a:r>
            <a:endParaRPr kumimoji="1" lang="en-US" altLang="ja-JP" dirty="0"/>
          </a:p>
          <a:p>
            <a:pPr marL="0" indent="0">
              <a:buNone/>
            </a:pPr>
            <a:endParaRPr kumimoji="1" lang="en-US" altLang="ja-JP" dirty="0"/>
          </a:p>
          <a:p>
            <a:pPr marL="0" indent="0">
              <a:buNone/>
            </a:pPr>
            <a:r>
              <a:rPr lang="ja-JP" altLang="en-US" dirty="0"/>
              <a:t>「骨格」である</a:t>
            </a:r>
            <a:r>
              <a:rPr lang="en-US" altLang="ja-JP" dirty="0"/>
              <a:t>s</a:t>
            </a:r>
            <a:r>
              <a:rPr kumimoji="1" lang="en-US" altLang="ja-JP" dirty="0"/>
              <a:t>keleton</a:t>
            </a:r>
            <a:r>
              <a:rPr kumimoji="1" lang="ja-JP" altLang="en-US" dirty="0"/>
              <a:t>は確かに「概要（粗筋）」、「本質的な部分」ではあるが（「要約書」としてのカテキズム）、同時に「骸骨」「やせた人（動物）」という「無味乾燥なもの」でもある</a:t>
            </a:r>
          </a:p>
          <a:p>
            <a:pPr marL="0" indent="0">
              <a:buNone/>
            </a:pPr>
            <a:endParaRPr kumimoji="1" lang="ja-JP" altLang="en-US" dirty="0"/>
          </a:p>
          <a:p>
            <a:pPr marL="0" indent="0">
              <a:buNone/>
            </a:pPr>
            <a:r>
              <a:rPr lang="ja-JP" altLang="en-US" dirty="0"/>
              <a:t>非個人的と個人的：科学</a:t>
            </a:r>
            <a:r>
              <a:rPr kumimoji="1" lang="ja-JP" altLang="en-US" dirty="0"/>
              <a:t>と宗教の相同性／科学と文学の対立</a:t>
            </a:r>
            <a:endParaRPr kumimoji="1" lang="en-US" altLang="ja-JP" dirty="0"/>
          </a:p>
          <a:p>
            <a:pPr marL="0" indent="0">
              <a:buNone/>
            </a:pPr>
            <a:endParaRPr lang="en-US" altLang="ja-JP" dirty="0"/>
          </a:p>
          <a:p>
            <a:pPr marL="0" indent="0">
              <a:buNone/>
            </a:pPr>
            <a:r>
              <a:rPr kumimoji="1" lang="ja-JP" altLang="en-US" dirty="0"/>
              <a:t>→</a:t>
            </a:r>
            <a:r>
              <a:rPr kumimoji="1" lang="ja-JP" altLang="en-US" dirty="0">
                <a:solidFill>
                  <a:srgbClr val="FFFF00"/>
                </a:solidFill>
              </a:rPr>
              <a:t>骨格に肉を与えるのは読者</a:t>
            </a:r>
          </a:p>
          <a:p>
            <a:pPr marL="0" indent="0">
              <a:buNone/>
            </a:pPr>
            <a:endParaRPr kumimoji="1" lang="ja-JP" altLang="en-US" dirty="0"/>
          </a:p>
        </p:txBody>
      </p:sp>
      <p:sp>
        <p:nvSpPr>
          <p:cNvPr id="3" name="タイトル 2">
            <a:extLst>
              <a:ext uri="{FF2B5EF4-FFF2-40B4-BE49-F238E27FC236}">
                <a16:creationId xmlns:a16="http://schemas.microsoft.com/office/drawing/2014/main" id="{55C27263-2C95-4431-BD4B-4C05C798EC4F}"/>
              </a:ext>
            </a:extLst>
          </p:cNvPr>
          <p:cNvSpPr>
            <a:spLocks noGrp="1"/>
          </p:cNvSpPr>
          <p:nvPr>
            <p:ph type="title"/>
          </p:nvPr>
        </p:nvSpPr>
        <p:spPr/>
        <p:txBody>
          <a:bodyPr/>
          <a:lstStyle/>
          <a:p>
            <a:r>
              <a:rPr kumimoji="1" lang="ja-JP" altLang="en-US" dirty="0"/>
              <a:t>カテキズムや科学の持つ</a:t>
            </a:r>
            <a:r>
              <a:rPr kumimoji="1" lang="en-IE" altLang="ja-JP" dirty="0"/>
              <a:t>impersonality</a:t>
            </a:r>
            <a:endParaRPr kumimoji="1" lang="ja-JP" altLang="en-US" dirty="0"/>
          </a:p>
        </p:txBody>
      </p:sp>
    </p:spTree>
    <p:extLst>
      <p:ext uri="{BB962C8B-B14F-4D97-AF65-F5344CB8AC3E}">
        <p14:creationId xmlns:p14="http://schemas.microsoft.com/office/powerpoint/2010/main" val="243980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2FC5461-6C59-4F1D-B554-55585B3123BF}"/>
              </a:ext>
            </a:extLst>
          </p:cNvPr>
          <p:cNvSpPr>
            <a:spLocks noGrp="1"/>
          </p:cNvSpPr>
          <p:nvPr>
            <p:ph idx="1"/>
          </p:nvPr>
        </p:nvSpPr>
        <p:spPr>
          <a:xfrm>
            <a:off x="993913" y="1730922"/>
            <a:ext cx="10393666" cy="4649999"/>
          </a:xfrm>
        </p:spPr>
        <p:txBody>
          <a:bodyPr>
            <a:normAutofit fontScale="77500" lnSpcReduction="20000"/>
          </a:bodyPr>
          <a:lstStyle/>
          <a:p>
            <a:pPr marL="0" indent="0">
              <a:buNone/>
            </a:pPr>
            <a:r>
              <a:rPr kumimoji="1" lang="en-US" altLang="ja-JP" dirty="0"/>
              <a:t>as he attached the fervent nature of his companion more and more closely to him he heard </a:t>
            </a:r>
            <a:r>
              <a:rPr kumimoji="1" lang="en-US" altLang="ja-JP" u="sng" dirty="0"/>
              <a:t>the strange </a:t>
            </a:r>
            <a:r>
              <a:rPr kumimoji="1" lang="en-US" altLang="ja-JP" u="sng" dirty="0">
                <a:solidFill>
                  <a:srgbClr val="FFFF00"/>
                </a:solidFill>
              </a:rPr>
              <a:t>impersonal </a:t>
            </a:r>
            <a:r>
              <a:rPr kumimoji="1" lang="en-US" altLang="ja-JP" u="sng" dirty="0"/>
              <a:t>voice</a:t>
            </a:r>
            <a:r>
              <a:rPr kumimoji="1" lang="en-US" altLang="ja-JP" dirty="0"/>
              <a:t>, which he </a:t>
            </a:r>
            <a:r>
              <a:rPr kumimoji="1" lang="en-US" altLang="ja-JP" dirty="0" err="1"/>
              <a:t>recognised</a:t>
            </a:r>
            <a:r>
              <a:rPr kumimoji="1" lang="en-US" altLang="ja-JP" dirty="0"/>
              <a:t> as his own, insisting on the soul’s incurable loneliness. We cannot give ourselves, it said: we are our own. (</a:t>
            </a:r>
            <a:r>
              <a:rPr lang="en-US" altLang="ja-JP" dirty="0"/>
              <a:t>“A Painful Case” 142-46)</a:t>
            </a:r>
          </a:p>
          <a:p>
            <a:pPr marL="0" indent="0">
              <a:buNone/>
            </a:pPr>
            <a:endParaRPr lang="en-US" altLang="ja-JP" dirty="0"/>
          </a:p>
          <a:p>
            <a:pPr marL="0" indent="0">
              <a:buNone/>
            </a:pPr>
            <a:r>
              <a:rPr lang="ja-JP" altLang="en-US" dirty="0"/>
              <a:t>相手の熱っぽい気質がより身近に感じられるようになると、</a:t>
            </a:r>
            <a:r>
              <a:rPr kumimoji="1" lang="ja-JP" altLang="en-US" dirty="0"/>
              <a:t>彼は</a:t>
            </a:r>
            <a:r>
              <a:rPr kumimoji="1" lang="ja-JP" altLang="en-US" u="sng" dirty="0"/>
              <a:t>奇妙な</a:t>
            </a:r>
            <a:r>
              <a:rPr kumimoji="1" lang="ja-JP" altLang="en-US" u="sng" dirty="0">
                <a:solidFill>
                  <a:srgbClr val="FFFF00"/>
                </a:solidFill>
              </a:rPr>
              <a:t>誰とも知れぬ</a:t>
            </a:r>
            <a:r>
              <a:rPr kumimoji="1" lang="ja-JP" altLang="en-US" dirty="0"/>
              <a:t>、しかし自分自身のものだと認識できる</a:t>
            </a:r>
            <a:r>
              <a:rPr kumimoji="1" lang="ja-JP" altLang="en-US" u="sng" dirty="0"/>
              <a:t>声</a:t>
            </a:r>
            <a:r>
              <a:rPr kumimoji="1" lang="ja-JP" altLang="en-US" dirty="0"/>
              <a:t>が聞こえてきた。その声は執拗に魂の癒しがたい孤独を訴える</a:t>
            </a:r>
            <a:r>
              <a:rPr kumimoji="1" lang="en-US" altLang="ja-JP" dirty="0"/>
              <a:t>――</a:t>
            </a:r>
            <a:r>
              <a:rPr kumimoji="1" lang="ja-JP" altLang="en-US" dirty="0"/>
              <a:t>我々は自分を与えることなどできない。我々は我々のものなのだ。（拙訳）</a:t>
            </a:r>
            <a:endParaRPr kumimoji="1" lang="en-US" altLang="ja-JP" dirty="0"/>
          </a:p>
          <a:p>
            <a:pPr marL="0" indent="0">
              <a:buNone/>
            </a:pPr>
            <a:endParaRPr lang="en-US" altLang="ja-JP" dirty="0"/>
          </a:p>
          <a:p>
            <a:pPr marL="0" indent="0">
              <a:buNone/>
            </a:pPr>
            <a:r>
              <a:rPr kumimoji="1" lang="ja-JP" altLang="en-US" dirty="0"/>
              <a:t>→ダフィーは、聖職者になれなかった独身男</a:t>
            </a:r>
            <a:r>
              <a:rPr kumimoji="1" lang="en-US" altLang="ja-JP" dirty="0"/>
              <a:t>(a spoiled priest)</a:t>
            </a:r>
          </a:p>
          <a:p>
            <a:pPr marL="0" indent="0">
              <a:buNone/>
            </a:pPr>
            <a:r>
              <a:rPr lang="ja-JP" altLang="en-US" dirty="0"/>
              <a:t>→</a:t>
            </a:r>
            <a:r>
              <a:rPr lang="en-US" altLang="ja-JP" dirty="0"/>
              <a:t>“a copy of the </a:t>
            </a:r>
            <a:r>
              <a:rPr lang="en-US" altLang="ja-JP" dirty="0">
                <a:solidFill>
                  <a:srgbClr val="FFFF00"/>
                </a:solidFill>
              </a:rPr>
              <a:t>Maynooth catechism</a:t>
            </a:r>
            <a:r>
              <a:rPr lang="en-US" altLang="ja-JP" dirty="0"/>
              <a:t>”</a:t>
            </a:r>
            <a:r>
              <a:rPr lang="ja-JP" altLang="en-US" dirty="0"/>
              <a:t> </a:t>
            </a:r>
            <a:r>
              <a:rPr lang="en-US" altLang="ja-JP" dirty="0"/>
              <a:t>(PC 19)</a:t>
            </a:r>
          </a:p>
          <a:p>
            <a:pPr marL="0" indent="0">
              <a:buNone/>
            </a:pPr>
            <a:r>
              <a:rPr kumimoji="1" lang="ja-JP" altLang="en-US" dirty="0"/>
              <a:t>→「故ミセス・エミリー・シニコーを知っていますか。一九〇三年十月十四日にシドニー・パレイド駅で事故死した女性だが。」（集英社文庫訳 </a:t>
            </a:r>
            <a:r>
              <a:rPr lang="en-US" altLang="ja-JP" dirty="0"/>
              <a:t>1</a:t>
            </a:r>
            <a:r>
              <a:rPr kumimoji="1" lang="en-US" altLang="ja-JP" dirty="0"/>
              <a:t>92</a:t>
            </a:r>
            <a:r>
              <a:rPr kumimoji="1" lang="ja-JP" altLang="en-US" dirty="0"/>
              <a:t>）</a:t>
            </a:r>
          </a:p>
        </p:txBody>
      </p:sp>
      <p:sp>
        <p:nvSpPr>
          <p:cNvPr id="3" name="タイトル 2">
            <a:extLst>
              <a:ext uri="{FF2B5EF4-FFF2-40B4-BE49-F238E27FC236}">
                <a16:creationId xmlns:a16="http://schemas.microsoft.com/office/drawing/2014/main" id="{7E3A704E-9B37-4063-B00E-F0A79766D2A1}"/>
              </a:ext>
            </a:extLst>
          </p:cNvPr>
          <p:cNvSpPr>
            <a:spLocks noGrp="1"/>
          </p:cNvSpPr>
          <p:nvPr>
            <p:ph type="title"/>
          </p:nvPr>
        </p:nvSpPr>
        <p:spPr>
          <a:xfrm>
            <a:off x="993913" y="881885"/>
            <a:ext cx="10238123" cy="653106"/>
          </a:xfrm>
        </p:spPr>
        <p:txBody>
          <a:bodyPr/>
          <a:lstStyle/>
          <a:p>
            <a:r>
              <a:rPr kumimoji="1" lang="en-US" altLang="ja-JP" sz="3200" dirty="0"/>
              <a:t>『</a:t>
            </a:r>
            <a:r>
              <a:rPr kumimoji="1" lang="ja-JP" altLang="en-US" sz="3200" dirty="0"/>
              <a:t>ダブリナーズ</a:t>
            </a:r>
            <a:r>
              <a:rPr kumimoji="1" lang="en-US" altLang="ja-JP" sz="3200" dirty="0"/>
              <a:t>』</a:t>
            </a:r>
            <a:r>
              <a:rPr kumimoji="1" lang="ja-JP" altLang="en-US" sz="3200" dirty="0"/>
              <a:t>「痛ましい事件」のダフィー氏</a:t>
            </a:r>
          </a:p>
        </p:txBody>
      </p:sp>
    </p:spTree>
    <p:extLst>
      <p:ext uri="{BB962C8B-B14F-4D97-AF65-F5344CB8AC3E}">
        <p14:creationId xmlns:p14="http://schemas.microsoft.com/office/powerpoint/2010/main" val="4051756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EB25FC3-F2BA-40CA-AC2D-1BBF603621F9}"/>
              </a:ext>
            </a:extLst>
          </p:cNvPr>
          <p:cNvSpPr>
            <a:spLocks noGrp="1"/>
          </p:cNvSpPr>
          <p:nvPr>
            <p:ph idx="1"/>
          </p:nvPr>
        </p:nvSpPr>
        <p:spPr>
          <a:xfrm>
            <a:off x="966247" y="4790661"/>
            <a:ext cx="10066187" cy="1645075"/>
          </a:xfrm>
        </p:spPr>
        <p:txBody>
          <a:bodyPr/>
          <a:lstStyle/>
          <a:p>
            <a:pPr marL="0" indent="0">
              <a:buNone/>
            </a:pPr>
            <a:r>
              <a:rPr kumimoji="1" lang="ja-JP" altLang="en-US" dirty="0"/>
              <a:t>聖体拝領</a:t>
            </a:r>
            <a:r>
              <a:rPr kumimoji="1" lang="en-US" altLang="ja-JP" dirty="0"/>
              <a:t>(Eucharist)</a:t>
            </a:r>
            <a:r>
              <a:rPr kumimoji="1" lang="ja-JP" altLang="en-US" dirty="0"/>
              <a:t>と輪廻転生</a:t>
            </a:r>
            <a:r>
              <a:rPr kumimoji="1" lang="en-US" altLang="ja-JP" dirty="0"/>
              <a:t>(Metempsychosis)</a:t>
            </a:r>
            <a:r>
              <a:rPr kumimoji="1" lang="ja-JP" altLang="en-US" dirty="0"/>
              <a:t>に、</a:t>
            </a:r>
            <a:r>
              <a:rPr kumimoji="1" lang="en-US" altLang="ja-JP" dirty="0"/>
              <a:t>〈</a:t>
            </a:r>
            <a:r>
              <a:rPr kumimoji="1" lang="ja-JP" altLang="en-US" dirty="0"/>
              <a:t>変化</a:t>
            </a:r>
            <a:r>
              <a:rPr kumimoji="1" lang="en-US" altLang="ja-JP" dirty="0"/>
              <a:t>〉</a:t>
            </a:r>
            <a:r>
              <a:rPr kumimoji="1" lang="ja-JP" altLang="en-US" dirty="0"/>
              <a:t>という点で関連性があるのだとすると、</a:t>
            </a:r>
            <a:r>
              <a:rPr lang="en-US" altLang="ja-JP" dirty="0"/>
              <a:t>skeleton</a:t>
            </a:r>
            <a:r>
              <a:rPr lang="ja-JP" altLang="en-US" dirty="0"/>
              <a:t>としての</a:t>
            </a:r>
            <a:r>
              <a:rPr lang="en-US" altLang="ja-JP" dirty="0"/>
              <a:t>catechism</a:t>
            </a:r>
            <a:r>
              <a:rPr lang="ja-JP" altLang="en-US" dirty="0"/>
              <a:t>に対応するのは？</a:t>
            </a:r>
            <a:endParaRPr kumimoji="1" lang="ja-JP" altLang="en-US" dirty="0"/>
          </a:p>
        </p:txBody>
      </p:sp>
      <p:sp>
        <p:nvSpPr>
          <p:cNvPr id="3" name="タイトル 2">
            <a:extLst>
              <a:ext uri="{FF2B5EF4-FFF2-40B4-BE49-F238E27FC236}">
                <a16:creationId xmlns:a16="http://schemas.microsoft.com/office/drawing/2014/main" id="{16425870-8CC9-41CA-8E70-11ED9760DB66}"/>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35A8E7BD-0084-4F23-AB19-727A6D5FA58E}"/>
              </a:ext>
            </a:extLst>
          </p:cNvPr>
          <p:cNvPicPr>
            <a:picLocks noChangeAspect="1"/>
          </p:cNvPicPr>
          <p:nvPr/>
        </p:nvPicPr>
        <p:blipFill>
          <a:blip r:embed="rId2"/>
          <a:stretch>
            <a:fillRect/>
          </a:stretch>
        </p:blipFill>
        <p:spPr>
          <a:xfrm>
            <a:off x="791553" y="422264"/>
            <a:ext cx="7500996" cy="4219310"/>
          </a:xfrm>
          <a:prstGeom prst="rect">
            <a:avLst/>
          </a:prstGeom>
        </p:spPr>
      </p:pic>
    </p:spTree>
    <p:extLst>
      <p:ext uri="{BB962C8B-B14F-4D97-AF65-F5344CB8AC3E}">
        <p14:creationId xmlns:p14="http://schemas.microsoft.com/office/powerpoint/2010/main" val="20379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2E17ABB-470C-4D81-8045-8D2BF50C008F}"/>
              </a:ext>
            </a:extLst>
          </p:cNvPr>
          <p:cNvSpPr>
            <a:spLocks noGrp="1"/>
          </p:cNvSpPr>
          <p:nvPr>
            <p:ph idx="1"/>
          </p:nvPr>
        </p:nvSpPr>
        <p:spPr>
          <a:xfrm>
            <a:off x="1126503" y="616227"/>
            <a:ext cx="9987699" cy="5699732"/>
          </a:xfrm>
        </p:spPr>
        <p:txBody>
          <a:bodyPr>
            <a:normAutofit fontScale="92500" lnSpcReduction="10000"/>
          </a:bodyPr>
          <a:lstStyle/>
          <a:p>
            <a:pPr marL="0" indent="0">
              <a:buNone/>
            </a:pPr>
            <a:r>
              <a:rPr kumimoji="1" lang="ja-JP" altLang="en-US" dirty="0"/>
              <a:t>第</a:t>
            </a:r>
            <a:r>
              <a:rPr kumimoji="1" lang="en-US" altLang="ja-JP" dirty="0"/>
              <a:t>17</a:t>
            </a:r>
            <a:r>
              <a:rPr kumimoji="1" lang="ja-JP" altLang="en-US" dirty="0"/>
              <a:t>挿話における</a:t>
            </a:r>
            <a:r>
              <a:rPr lang="en-US" altLang="ja-JP" dirty="0"/>
              <a:t>s</a:t>
            </a:r>
            <a:r>
              <a:rPr kumimoji="1" lang="en-US" altLang="ja-JP" dirty="0"/>
              <a:t>keleton</a:t>
            </a:r>
          </a:p>
          <a:p>
            <a:pPr marL="0" indent="0">
              <a:buNone/>
            </a:pPr>
            <a:r>
              <a:rPr lang="ja-JP" altLang="en-US" dirty="0"/>
              <a:t>①肯定的には、「本質的な部分」（後述）</a:t>
            </a:r>
            <a:endParaRPr lang="en-US" altLang="ja-JP" dirty="0"/>
          </a:p>
          <a:p>
            <a:pPr marL="0" indent="0">
              <a:buNone/>
            </a:pPr>
            <a:endParaRPr kumimoji="1" lang="en-US" altLang="ja-JP" dirty="0"/>
          </a:p>
          <a:p>
            <a:pPr marL="0" indent="0">
              <a:buNone/>
            </a:pPr>
            <a:r>
              <a:rPr lang="ja-JP" altLang="en-US" dirty="0"/>
              <a:t>②否定的／批判的に言えば、「無味乾燥な残骸」</a:t>
            </a:r>
            <a:endParaRPr lang="en-US" altLang="ja-JP" dirty="0"/>
          </a:p>
          <a:p>
            <a:pPr marL="0" indent="0">
              <a:buNone/>
            </a:pPr>
            <a:r>
              <a:rPr kumimoji="1" lang="ja-JP" altLang="en-US" dirty="0"/>
              <a:t>　</a:t>
            </a:r>
            <a:r>
              <a:rPr kumimoji="1" lang="ja-JP" altLang="en-US" dirty="0">
                <a:solidFill>
                  <a:srgbClr val="FFFF00"/>
                </a:solidFill>
              </a:rPr>
              <a:t>形骸化した宗教の象徴</a:t>
            </a:r>
            <a:r>
              <a:rPr kumimoji="1" lang="ja-JP" altLang="en-US" dirty="0"/>
              <a:t>とも言える「カテキズム」</a:t>
            </a:r>
            <a:endParaRPr kumimoji="1" lang="en-US" altLang="ja-JP" dirty="0"/>
          </a:p>
          <a:p>
            <a:pPr marL="0" indent="0">
              <a:buNone/>
            </a:pPr>
            <a:r>
              <a:rPr lang="ja-JP" altLang="en-US" dirty="0"/>
              <a:t>→その干乾びた文字に、意味を与えるのは読者</a:t>
            </a:r>
            <a:endParaRPr lang="en-US" altLang="ja-JP" dirty="0"/>
          </a:p>
          <a:p>
            <a:pPr marL="0" indent="0">
              <a:buNone/>
            </a:pPr>
            <a:endParaRPr lang="en-US" altLang="ja-JP" dirty="0"/>
          </a:p>
          <a:p>
            <a:pPr marL="0" indent="0">
              <a:buNone/>
            </a:pPr>
            <a:endParaRPr lang="en-US" altLang="ja-JP" dirty="0"/>
          </a:p>
          <a:p>
            <a:pPr marL="0" indent="0">
              <a:buNone/>
            </a:pPr>
            <a:r>
              <a:rPr lang="ja-JP" altLang="en-US" dirty="0">
                <a:solidFill>
                  <a:srgbClr val="FFFF00"/>
                </a:solidFill>
              </a:rPr>
              <a:t>エピファニー</a:t>
            </a:r>
            <a:r>
              <a:rPr lang="en-US" altLang="ja-JP" dirty="0">
                <a:solidFill>
                  <a:srgbClr val="FFFF00"/>
                </a:solidFill>
              </a:rPr>
              <a:t>(epiphany)</a:t>
            </a:r>
            <a:r>
              <a:rPr lang="ja-JP" altLang="en-US" dirty="0"/>
              <a:t>の問題</a:t>
            </a:r>
            <a:endParaRPr lang="en-US" altLang="ja-JP" dirty="0"/>
          </a:p>
          <a:p>
            <a:pPr marL="0" indent="0">
              <a:buNone/>
            </a:pPr>
            <a:r>
              <a:rPr lang="ja-JP" altLang="en-US" dirty="0"/>
              <a:t>→金井嘉彦「沈黙の美学へ </a:t>
            </a:r>
            <a:r>
              <a:rPr lang="en-US" altLang="ja-JP" dirty="0"/>
              <a:t>: </a:t>
            </a:r>
            <a:r>
              <a:rPr lang="ja-JP" altLang="en-US" dirty="0"/>
              <a:t>ジョイスの</a:t>
            </a:r>
            <a:r>
              <a:rPr lang="en-US" altLang="ja-JP" dirty="0"/>
              <a:t>『</a:t>
            </a:r>
            <a:r>
              <a:rPr lang="ja-JP" altLang="en-US" dirty="0"/>
              <a:t>この人を見よ</a:t>
            </a:r>
            <a:r>
              <a:rPr lang="en-US" altLang="ja-JP" dirty="0"/>
              <a:t>(</a:t>
            </a:r>
            <a:r>
              <a:rPr lang="ja-JP" altLang="en-US" dirty="0"/>
              <a:t>エッケ・ホモ</a:t>
            </a:r>
            <a:r>
              <a:rPr lang="en-US" altLang="ja-JP" dirty="0"/>
              <a:t>)』</a:t>
            </a:r>
            <a:r>
              <a:rPr lang="ja-JP" altLang="en-US" dirty="0"/>
              <a:t>論に見る</a:t>
            </a:r>
            <a:r>
              <a:rPr lang="en-US" altLang="ja-JP" dirty="0"/>
              <a:t>〈</a:t>
            </a:r>
            <a:r>
              <a:rPr lang="ja-JP" altLang="en-US" dirty="0"/>
              <a:t>劇</a:t>
            </a:r>
            <a:r>
              <a:rPr lang="en-US" altLang="ja-JP" dirty="0"/>
              <a:t>〉</a:t>
            </a:r>
            <a:r>
              <a:rPr lang="ja-JP" altLang="en-US" dirty="0"/>
              <a:t>とエピファニーの埋葬」</a:t>
            </a:r>
            <a:r>
              <a:rPr lang="en-US" altLang="ja-JP" dirty="0"/>
              <a:t>『</a:t>
            </a:r>
            <a:r>
              <a:rPr lang="ja-JP" altLang="en-US" dirty="0"/>
              <a:t>言語文化</a:t>
            </a:r>
            <a:r>
              <a:rPr lang="en-US" altLang="ja-JP" dirty="0"/>
              <a:t>(</a:t>
            </a:r>
            <a:r>
              <a:rPr lang="en-IE" altLang="ja-JP" dirty="0" err="1"/>
              <a:t>Cultura</a:t>
            </a:r>
            <a:r>
              <a:rPr lang="en-IE" altLang="ja-JP" dirty="0"/>
              <a:t> </a:t>
            </a:r>
            <a:r>
              <a:rPr lang="en-IE" altLang="ja-JP" dirty="0" err="1"/>
              <a:t>Philologica</a:t>
            </a:r>
            <a:r>
              <a:rPr lang="en-IE" altLang="ja-JP" dirty="0"/>
              <a:t>)</a:t>
            </a:r>
            <a:r>
              <a:rPr lang="en-US" altLang="ja-JP" dirty="0"/>
              <a:t>』</a:t>
            </a:r>
            <a:r>
              <a:rPr lang="ja-JP" altLang="en-US" dirty="0"/>
              <a:t>第</a:t>
            </a:r>
            <a:r>
              <a:rPr lang="en-IE" altLang="ja-JP" dirty="0"/>
              <a:t>53</a:t>
            </a:r>
            <a:r>
              <a:rPr lang="ja-JP" altLang="en-US" dirty="0"/>
              <a:t>号、</a:t>
            </a:r>
            <a:r>
              <a:rPr lang="en-IE" altLang="ja-JP" dirty="0"/>
              <a:t>201</a:t>
            </a:r>
            <a:r>
              <a:rPr lang="en-US" altLang="ja-JP" dirty="0"/>
              <a:t>6</a:t>
            </a:r>
            <a:r>
              <a:rPr lang="ja-JP" altLang="en-US" dirty="0"/>
              <a:t>年、</a:t>
            </a:r>
            <a:r>
              <a:rPr lang="en-IE" altLang="ja-JP" dirty="0"/>
              <a:t>17-34</a:t>
            </a:r>
            <a:r>
              <a:rPr lang="ja-JP" altLang="en-US" dirty="0"/>
              <a:t>頁。</a:t>
            </a:r>
            <a:endParaRPr lang="en-US" altLang="ja-JP" dirty="0"/>
          </a:p>
          <a:p>
            <a:pPr marL="0" indent="0">
              <a:buNone/>
            </a:pPr>
            <a:endParaRPr kumimoji="1" lang="en-US" altLang="ja-JP" dirty="0"/>
          </a:p>
          <a:p>
            <a:pPr marL="0" indent="0">
              <a:buNone/>
            </a:pP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31440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1000"/>
                                        <p:tgtEl>
                                          <p:spTgt spid="2">
                                            <p:txEl>
                                              <p:pRg st="5" end="5"/>
                                            </p:txEl>
                                          </p:spTgt>
                                        </p:tgtEl>
                                      </p:cBhvr>
                                    </p:animEffect>
                                    <p:anim calcmode="lin" valueType="num">
                                      <p:cBhvr>
                                        <p:cTn id="2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1000"/>
                                        <p:tgtEl>
                                          <p:spTgt spid="2">
                                            <p:txEl>
                                              <p:pRg st="8" end="8"/>
                                            </p:txEl>
                                          </p:spTgt>
                                        </p:tgtEl>
                                      </p:cBhvr>
                                    </p:animEffect>
                                    <p:anim calcmode="lin" valueType="num">
                                      <p:cBhvr>
                                        <p:cTn id="3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1000"/>
                                        <p:tgtEl>
                                          <p:spTgt spid="2">
                                            <p:txEl>
                                              <p:pRg st="9" end="9"/>
                                            </p:txEl>
                                          </p:spTgt>
                                        </p:tgtEl>
                                      </p:cBhvr>
                                    </p:animEffect>
                                    <p:anim calcmode="lin" valueType="num">
                                      <p:cBhvr>
                                        <p:cTn id="3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408B090-1724-48C9-8D20-297F57976A99}"/>
              </a:ext>
            </a:extLst>
          </p:cNvPr>
          <p:cNvPicPr>
            <a:picLocks noChangeAspect="1"/>
          </p:cNvPicPr>
          <p:nvPr/>
        </p:nvPicPr>
        <p:blipFill>
          <a:blip r:embed="rId2"/>
          <a:stretch>
            <a:fillRect/>
          </a:stretch>
        </p:blipFill>
        <p:spPr>
          <a:xfrm>
            <a:off x="4677836" y="0"/>
            <a:ext cx="2836328" cy="3836709"/>
          </a:xfrm>
          <a:prstGeom prst="rect">
            <a:avLst/>
          </a:prstGeom>
        </p:spPr>
      </p:pic>
      <p:pic>
        <p:nvPicPr>
          <p:cNvPr id="5" name="図 4">
            <a:extLst>
              <a:ext uri="{FF2B5EF4-FFF2-40B4-BE49-F238E27FC236}">
                <a16:creationId xmlns:a16="http://schemas.microsoft.com/office/drawing/2014/main" id="{4943B4C2-E4CB-4BD5-96E0-8FC60B748864}"/>
              </a:ext>
            </a:extLst>
          </p:cNvPr>
          <p:cNvPicPr>
            <a:picLocks noChangeAspect="1"/>
          </p:cNvPicPr>
          <p:nvPr/>
        </p:nvPicPr>
        <p:blipFill>
          <a:blip r:embed="rId3"/>
          <a:stretch>
            <a:fillRect/>
          </a:stretch>
        </p:blipFill>
        <p:spPr>
          <a:xfrm>
            <a:off x="9802161" y="3352496"/>
            <a:ext cx="2389839" cy="3505504"/>
          </a:xfrm>
          <a:prstGeom prst="rect">
            <a:avLst/>
          </a:prstGeom>
        </p:spPr>
      </p:pic>
      <p:pic>
        <p:nvPicPr>
          <p:cNvPr id="6" name="図 5">
            <a:extLst>
              <a:ext uri="{FF2B5EF4-FFF2-40B4-BE49-F238E27FC236}">
                <a16:creationId xmlns:a16="http://schemas.microsoft.com/office/drawing/2014/main" id="{E5A94405-CF35-481B-8950-CCE24273D628}"/>
              </a:ext>
            </a:extLst>
          </p:cNvPr>
          <p:cNvPicPr>
            <a:picLocks noChangeAspect="1"/>
          </p:cNvPicPr>
          <p:nvPr/>
        </p:nvPicPr>
        <p:blipFill>
          <a:blip r:embed="rId4"/>
          <a:stretch>
            <a:fillRect/>
          </a:stretch>
        </p:blipFill>
        <p:spPr>
          <a:xfrm>
            <a:off x="0" y="3306789"/>
            <a:ext cx="2386032" cy="3551211"/>
          </a:xfrm>
          <a:prstGeom prst="rect">
            <a:avLst/>
          </a:prstGeom>
        </p:spPr>
      </p:pic>
    </p:spTree>
    <p:extLst>
      <p:ext uri="{BB962C8B-B14F-4D97-AF65-F5344CB8AC3E}">
        <p14:creationId xmlns:p14="http://schemas.microsoft.com/office/powerpoint/2010/main" val="18238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9CE3DCD-2901-42EE-A45B-1A18469D4494}"/>
              </a:ext>
            </a:extLst>
          </p:cNvPr>
          <p:cNvSpPr>
            <a:spLocks noGrp="1"/>
          </p:cNvSpPr>
          <p:nvPr>
            <p:ph idx="1"/>
          </p:nvPr>
        </p:nvSpPr>
        <p:spPr>
          <a:xfrm>
            <a:off x="980388" y="1730923"/>
            <a:ext cx="10294070" cy="4622743"/>
          </a:xfrm>
        </p:spPr>
        <p:txBody>
          <a:bodyPr>
            <a:normAutofit fontScale="77500" lnSpcReduction="20000"/>
          </a:bodyPr>
          <a:lstStyle/>
          <a:p>
            <a:pPr marL="0" indent="0">
              <a:buNone/>
            </a:pPr>
            <a:r>
              <a:rPr lang="en-US" altLang="ja-JP" dirty="0"/>
              <a:t>By an epiphany he meant </a:t>
            </a:r>
            <a:r>
              <a:rPr lang="en-US" altLang="ja-JP" dirty="0">
                <a:solidFill>
                  <a:srgbClr val="FFFF00"/>
                </a:solidFill>
              </a:rPr>
              <a:t>a sudden spiritual manifestation</a:t>
            </a:r>
            <a:r>
              <a:rPr lang="en-US" altLang="ja-JP" dirty="0"/>
              <a:t>, whether in the vulgarity of speech or of gesture or in a memorable phase of the</a:t>
            </a:r>
          </a:p>
          <a:p>
            <a:pPr marL="0" indent="0">
              <a:buNone/>
            </a:pPr>
            <a:r>
              <a:rPr lang="en-US" altLang="ja-JP" dirty="0"/>
              <a:t>mind itself. (</a:t>
            </a:r>
            <a:r>
              <a:rPr lang="en-US" altLang="ja-JP" i="1" dirty="0"/>
              <a:t>Stephen Hero</a:t>
            </a:r>
            <a:r>
              <a:rPr lang="en-US" altLang="ja-JP" dirty="0"/>
              <a:t> 211)</a:t>
            </a:r>
            <a:endParaRPr kumimoji="1" lang="en-US" altLang="ja-JP" dirty="0"/>
          </a:p>
          <a:p>
            <a:pPr marL="0" indent="0">
              <a:buNone/>
            </a:pPr>
            <a:r>
              <a:rPr lang="ja-JP" altLang="en-US" dirty="0"/>
              <a:t>エピファニーという用語で彼が意味したのは、</a:t>
            </a:r>
            <a:r>
              <a:rPr lang="ja-JP" altLang="en-US" dirty="0">
                <a:solidFill>
                  <a:srgbClr val="FFFF00"/>
                </a:solidFill>
              </a:rPr>
              <a:t>精神に関わるものの突然の顕現</a:t>
            </a:r>
            <a:r>
              <a:rPr lang="ja-JP" altLang="en-US" dirty="0"/>
              <a:t>で、それは粗野な言葉や身振りの中に、あるいは精神それ自体の忘れがたい段階の中に突然現れるものである。（拙訳）</a:t>
            </a:r>
            <a:endParaRPr lang="en-US" altLang="ja-JP" dirty="0"/>
          </a:p>
          <a:p>
            <a:pPr marL="0" indent="0">
              <a:buNone/>
            </a:pPr>
            <a:endParaRPr kumimoji="1" lang="en-US" altLang="ja-JP" dirty="0"/>
          </a:p>
          <a:p>
            <a:pPr marL="0" indent="0">
              <a:buNone/>
            </a:pPr>
            <a:endParaRPr kumimoji="1" lang="en-US" altLang="ja-JP" dirty="0"/>
          </a:p>
          <a:p>
            <a:pPr marL="0" indent="0">
              <a:buNone/>
            </a:pPr>
            <a:r>
              <a:rPr kumimoji="1" lang="ja-JP" altLang="en-US" dirty="0"/>
              <a:t>☆受肉化と脱受肉化</a:t>
            </a:r>
            <a:endParaRPr kumimoji="1" lang="en-US" altLang="ja-JP" dirty="0"/>
          </a:p>
          <a:p>
            <a:pPr marL="0" indent="0">
              <a:buNone/>
            </a:pPr>
            <a:r>
              <a:rPr kumimoji="1" lang="ja-JP" altLang="en-US" dirty="0"/>
              <a:t>エピファニーが言葉に血と肉を具えた受肉をさせるプロセスであるのなら，</a:t>
            </a:r>
            <a:r>
              <a:rPr kumimoji="1" lang="ja-JP" altLang="en-US" u="sng" dirty="0"/>
              <a:t>作品に言葉を書き込むときの方法</a:t>
            </a:r>
            <a:r>
              <a:rPr kumimoji="1" lang="ja-JP" altLang="en-US" dirty="0"/>
              <a:t>は，その逆，つまりは受肉化し立ち現れた意味から，血と肉をそぎ落とし，単なる言葉へと戻すプロセスとなる。それは，</a:t>
            </a:r>
            <a:r>
              <a:rPr kumimoji="1" lang="ja-JP" altLang="en-US" u="sng" dirty="0"/>
              <a:t>言葉が帯びる重要な意味を消し去り，普通の意味以外にはないかのような見せかけを施すこと</a:t>
            </a:r>
            <a:r>
              <a:rPr kumimoji="1" lang="ja-JP" altLang="en-US" dirty="0"/>
              <a:t>，その言葉が持っている言葉以外の意味が立ち現れないような言葉遣いをすることである。（金井 </a:t>
            </a:r>
            <a:r>
              <a:rPr kumimoji="1" lang="en-US" altLang="ja-JP" dirty="0"/>
              <a:t>30)</a:t>
            </a:r>
            <a:endParaRPr kumimoji="1" lang="ja-JP" altLang="en-US" dirty="0"/>
          </a:p>
        </p:txBody>
      </p:sp>
      <p:sp>
        <p:nvSpPr>
          <p:cNvPr id="3" name="タイトル 2">
            <a:extLst>
              <a:ext uri="{FF2B5EF4-FFF2-40B4-BE49-F238E27FC236}">
                <a16:creationId xmlns:a16="http://schemas.microsoft.com/office/drawing/2014/main" id="{BB5E2D32-4584-4010-99C1-821971B6A200}"/>
              </a:ext>
            </a:extLst>
          </p:cNvPr>
          <p:cNvSpPr>
            <a:spLocks noGrp="1"/>
          </p:cNvSpPr>
          <p:nvPr>
            <p:ph type="title"/>
          </p:nvPr>
        </p:nvSpPr>
        <p:spPr/>
        <p:txBody>
          <a:bodyPr/>
          <a:lstStyle/>
          <a:p>
            <a:r>
              <a:rPr kumimoji="1" lang="ja-JP" altLang="en-US" dirty="0"/>
              <a:t>ジョイスの美学理論：「エピファニー」</a:t>
            </a:r>
          </a:p>
        </p:txBody>
      </p:sp>
    </p:spTree>
    <p:extLst>
      <p:ext uri="{BB962C8B-B14F-4D97-AF65-F5344CB8AC3E}">
        <p14:creationId xmlns:p14="http://schemas.microsoft.com/office/powerpoint/2010/main" val="104154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1000"/>
                                        <p:tgtEl>
                                          <p:spTgt spid="2">
                                            <p:txEl>
                                              <p:pRg st="6" end="6"/>
                                            </p:txEl>
                                          </p:spTgt>
                                        </p:tgtEl>
                                      </p:cBhvr>
                                    </p:animEffect>
                                    <p:anim calcmode="lin" valueType="num">
                                      <p:cBhvr>
                                        <p:cTn id="3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39249DE-CB0D-4996-B9F8-A418450FBEA3}"/>
              </a:ext>
            </a:extLst>
          </p:cNvPr>
          <p:cNvSpPr>
            <a:spLocks noGrp="1"/>
          </p:cNvSpPr>
          <p:nvPr>
            <p:ph idx="1"/>
          </p:nvPr>
        </p:nvSpPr>
        <p:spPr>
          <a:xfrm>
            <a:off x="1334235" y="1730923"/>
            <a:ext cx="9807529" cy="4490973"/>
          </a:xfrm>
        </p:spPr>
        <p:txBody>
          <a:bodyPr>
            <a:normAutofit fontScale="92500" lnSpcReduction="20000"/>
          </a:bodyPr>
          <a:lstStyle/>
          <a:p>
            <a:pPr marL="0" indent="0">
              <a:buNone/>
            </a:pPr>
            <a:r>
              <a:rPr lang="en-US" altLang="ja-JP" dirty="0"/>
              <a:t>—</a:t>
            </a:r>
            <a:r>
              <a:rPr kumimoji="1" lang="en-US" altLang="ja-JP" dirty="0"/>
              <a:t>Some people believe, he said, that we go on living in another body after death, that we lived before. They call it reincarnation. That we all lived before on the earth thousands of years ago or some other planet. They say we have forgotten it. Some say they remember their past lives. (</a:t>
            </a:r>
            <a:r>
              <a:rPr kumimoji="1" lang="en-US" altLang="ja-JP" i="1" dirty="0"/>
              <a:t>U</a:t>
            </a:r>
            <a:r>
              <a:rPr kumimoji="1" lang="en-US" altLang="ja-JP" dirty="0"/>
              <a:t> 4.362-65)</a:t>
            </a:r>
          </a:p>
          <a:p>
            <a:pPr marL="0" indent="0">
              <a:buNone/>
            </a:pPr>
            <a:r>
              <a:rPr kumimoji="1" lang="en-US" altLang="ja-JP" dirty="0"/>
              <a:t>――</a:t>
            </a:r>
            <a:r>
              <a:rPr kumimoji="1" lang="ja-JP" altLang="en-US" dirty="0"/>
              <a:t>こう信じている人もいるんだよ、と、夫は始める。つまり、われわれは死んだあとも別の肉体となって生き続ける、われわれは以前にも生きていたんだね。それを霊魂再来というんだ。みんな数千年前にこの地球かどこかの惑星で生きていた。それを忘れてしまっているというわけだ。なかには過去の生涯を覚えているなんていう人間もいる。（柳瀬訳 </a:t>
            </a:r>
            <a:r>
              <a:rPr kumimoji="1" lang="en-US" altLang="ja-JP" dirty="0"/>
              <a:t>116-17)</a:t>
            </a:r>
          </a:p>
          <a:p>
            <a:pPr marL="0" indent="0">
              <a:buNone/>
            </a:pPr>
            <a:endParaRPr lang="en-US" altLang="ja-JP" dirty="0"/>
          </a:p>
        </p:txBody>
      </p:sp>
      <p:sp>
        <p:nvSpPr>
          <p:cNvPr id="3" name="タイトル 2">
            <a:extLst>
              <a:ext uri="{FF2B5EF4-FFF2-40B4-BE49-F238E27FC236}">
                <a16:creationId xmlns:a16="http://schemas.microsoft.com/office/drawing/2014/main" id="{4B5BCDD8-B43C-42C5-ABE3-882DBEA3E7F1}"/>
              </a:ext>
            </a:extLst>
          </p:cNvPr>
          <p:cNvSpPr>
            <a:spLocks noGrp="1"/>
          </p:cNvSpPr>
          <p:nvPr>
            <p:ph type="title"/>
          </p:nvPr>
        </p:nvSpPr>
        <p:spPr/>
        <p:txBody>
          <a:bodyPr/>
          <a:lstStyle/>
          <a:p>
            <a:r>
              <a:rPr lang="ja-JP" altLang="en-US" dirty="0"/>
              <a:t>「輪廻転生」をモリーに説明するブルーム</a:t>
            </a:r>
            <a:endParaRPr kumimoji="1" lang="ja-JP" altLang="en-US" dirty="0"/>
          </a:p>
        </p:txBody>
      </p:sp>
      <p:sp>
        <p:nvSpPr>
          <p:cNvPr id="4" name="正方形/長方形 3">
            <a:extLst>
              <a:ext uri="{FF2B5EF4-FFF2-40B4-BE49-F238E27FC236}">
                <a16:creationId xmlns:a16="http://schemas.microsoft.com/office/drawing/2014/main" id="{6B5D51FD-CC1A-4E39-A569-B3E7E640FD4D}"/>
              </a:ext>
            </a:extLst>
          </p:cNvPr>
          <p:cNvSpPr/>
          <p:nvPr/>
        </p:nvSpPr>
        <p:spPr>
          <a:xfrm>
            <a:off x="1709530" y="2335696"/>
            <a:ext cx="2345635" cy="437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E9A1F5E4-6785-402E-9E6C-58BF5FFF734F}"/>
              </a:ext>
            </a:extLst>
          </p:cNvPr>
          <p:cNvPicPr>
            <a:picLocks noChangeAspect="1"/>
          </p:cNvPicPr>
          <p:nvPr/>
        </p:nvPicPr>
        <p:blipFill>
          <a:blip r:embed="rId2"/>
          <a:stretch>
            <a:fillRect/>
          </a:stretch>
        </p:blipFill>
        <p:spPr>
          <a:xfrm>
            <a:off x="8601959" y="4411743"/>
            <a:ext cx="1470581" cy="419493"/>
          </a:xfrm>
          <a:prstGeom prst="rect">
            <a:avLst/>
          </a:prstGeom>
        </p:spPr>
      </p:pic>
    </p:spTree>
    <p:extLst>
      <p:ext uri="{BB962C8B-B14F-4D97-AF65-F5344CB8AC3E}">
        <p14:creationId xmlns:p14="http://schemas.microsoft.com/office/powerpoint/2010/main" val="133721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919F55E-C0D9-437E-B443-B7704C21FE8B}"/>
              </a:ext>
            </a:extLst>
          </p:cNvPr>
          <p:cNvSpPr>
            <a:spLocks noGrp="1"/>
          </p:cNvSpPr>
          <p:nvPr>
            <p:ph idx="1"/>
          </p:nvPr>
        </p:nvSpPr>
        <p:spPr>
          <a:xfrm>
            <a:off x="989814" y="1461155"/>
            <a:ext cx="10327063" cy="4939645"/>
          </a:xfrm>
        </p:spPr>
        <p:txBody>
          <a:bodyPr>
            <a:normAutofit fontScale="85000" lnSpcReduction="20000"/>
          </a:bodyPr>
          <a:lstStyle/>
          <a:p>
            <a:pPr marL="0" indent="0">
              <a:buNone/>
            </a:pPr>
            <a:r>
              <a:rPr kumimoji="1" lang="ja-JP" altLang="en-US" dirty="0"/>
              <a:t>もちろんこの文脈では、</a:t>
            </a:r>
            <a:r>
              <a:rPr kumimoji="1" lang="en-IE" altLang="ja-JP" dirty="0"/>
              <a:t>reincarnation</a:t>
            </a:r>
            <a:r>
              <a:rPr kumimoji="1" lang="ja-JP" altLang="en-US" dirty="0"/>
              <a:t>は「霊魂再来（説）」であるが、文字通りに読めば、</a:t>
            </a:r>
            <a:r>
              <a:rPr kumimoji="1" lang="en-IE" altLang="ja-JP" dirty="0">
                <a:solidFill>
                  <a:srgbClr val="FFFF00"/>
                </a:solidFill>
              </a:rPr>
              <a:t>re-incarnation</a:t>
            </a:r>
            <a:r>
              <a:rPr kumimoji="1" lang="ja-JP" altLang="en-IE" dirty="0">
                <a:solidFill>
                  <a:srgbClr val="FFFF00"/>
                </a:solidFill>
              </a:rPr>
              <a:t>、</a:t>
            </a:r>
            <a:r>
              <a:rPr kumimoji="1" lang="ja-JP" altLang="en-US" dirty="0">
                <a:solidFill>
                  <a:srgbClr val="FFFF00"/>
                </a:solidFill>
              </a:rPr>
              <a:t>再び肉を与える・与えられる</a:t>
            </a:r>
            <a:r>
              <a:rPr kumimoji="1" lang="ja-JP" altLang="en-US" dirty="0"/>
              <a:t>こと（</a:t>
            </a:r>
            <a:r>
              <a:rPr kumimoji="1" lang="en-IE" altLang="ja-JP" dirty="0" err="1"/>
              <a:t>carō</a:t>
            </a:r>
            <a:r>
              <a:rPr kumimoji="1" lang="ja-JP" altLang="en-US" dirty="0"/>
              <a:t>はラテン語で「肉</a:t>
            </a:r>
            <a:r>
              <a:rPr kumimoji="1" lang="en-US" altLang="ja-JP" dirty="0"/>
              <a:t>(</a:t>
            </a:r>
            <a:r>
              <a:rPr kumimoji="1" lang="en-IE" altLang="ja-JP" dirty="0"/>
              <a:t>flesh)</a:t>
            </a:r>
            <a:r>
              <a:rPr kumimoji="1" lang="ja-JP" altLang="en-IE" dirty="0"/>
              <a:t>」</a:t>
            </a:r>
            <a:r>
              <a:rPr kumimoji="1" lang="ja-JP" altLang="en-US" dirty="0"/>
              <a:t>）</a:t>
            </a:r>
            <a:r>
              <a:rPr kumimoji="1" lang="ja-JP" altLang="en-IE" dirty="0"/>
              <a:t>　</a:t>
            </a:r>
            <a:endParaRPr kumimoji="1" lang="en-US" altLang="ja-JP" dirty="0"/>
          </a:p>
          <a:p>
            <a:pPr marL="0" indent="0">
              <a:buNone/>
            </a:pPr>
            <a:r>
              <a:rPr lang="ja-JP" altLang="en-US" dirty="0"/>
              <a:t>　</a:t>
            </a:r>
            <a:r>
              <a:rPr kumimoji="1" lang="ja-JP" altLang="en-US" dirty="0"/>
              <a:t>例：</a:t>
            </a:r>
            <a:r>
              <a:rPr kumimoji="1" lang="en-IE" altLang="ja-JP" dirty="0"/>
              <a:t>the Incarnation of God in Christ</a:t>
            </a:r>
            <a:r>
              <a:rPr kumimoji="1" lang="ja-JP" altLang="en-US" dirty="0"/>
              <a:t>（神のキリストにおける顕現）</a:t>
            </a:r>
            <a:endParaRPr kumimoji="1" lang="en-IE" altLang="ja-JP" dirty="0"/>
          </a:p>
          <a:p>
            <a:pPr marL="0" indent="0">
              <a:buNone/>
            </a:pPr>
            <a:endParaRPr lang="en-IE" altLang="ja-JP" dirty="0"/>
          </a:p>
          <a:p>
            <a:pPr marL="0" indent="0">
              <a:buNone/>
            </a:pPr>
            <a:r>
              <a:rPr lang="ja-JP" altLang="en-US" dirty="0"/>
              <a:t>聖体拝領</a:t>
            </a:r>
            <a:r>
              <a:rPr lang="en-US" altLang="ja-JP" dirty="0"/>
              <a:t>(</a:t>
            </a:r>
            <a:r>
              <a:rPr lang="en-IE" altLang="ja-JP" dirty="0"/>
              <a:t>Eucharist)</a:t>
            </a:r>
            <a:r>
              <a:rPr lang="ja-JP" altLang="en-US" dirty="0"/>
              <a:t>と輪廻転生</a:t>
            </a:r>
            <a:r>
              <a:rPr lang="en-US" altLang="ja-JP" dirty="0"/>
              <a:t>(</a:t>
            </a:r>
            <a:r>
              <a:rPr lang="en-IE" altLang="ja-JP" dirty="0"/>
              <a:t>Metempsychosis)</a:t>
            </a:r>
            <a:r>
              <a:rPr lang="ja-JP" altLang="en-US" dirty="0"/>
              <a:t>に共通する</a:t>
            </a:r>
            <a:r>
              <a:rPr lang="en-US" altLang="ja-JP" dirty="0"/>
              <a:t>reincarnation</a:t>
            </a:r>
            <a:r>
              <a:rPr lang="ja-JP" altLang="en-US" dirty="0"/>
              <a:t>という性質</a:t>
            </a:r>
            <a:endParaRPr lang="en-IE" altLang="ja-JP" dirty="0"/>
          </a:p>
          <a:p>
            <a:pPr marL="0" indent="0">
              <a:buNone/>
            </a:pPr>
            <a:r>
              <a:rPr lang="ja-JP" altLang="en-US" dirty="0"/>
              <a:t>→骨格</a:t>
            </a:r>
            <a:r>
              <a:rPr lang="en-US" altLang="ja-JP" dirty="0"/>
              <a:t>(skeleton)</a:t>
            </a:r>
            <a:r>
              <a:rPr lang="ja-JP" altLang="en-US" dirty="0"/>
              <a:t>としてのカテキズム</a:t>
            </a:r>
            <a:r>
              <a:rPr lang="en-US" altLang="ja-JP" dirty="0"/>
              <a:t>(catechism)</a:t>
            </a:r>
            <a:r>
              <a:rPr lang="ja-JP" altLang="en-US" dirty="0"/>
              <a:t>に、再び「肉体」を与えること</a:t>
            </a:r>
            <a:endParaRPr lang="en-US" altLang="ja-JP" dirty="0"/>
          </a:p>
          <a:p>
            <a:pPr marL="0" indent="0">
              <a:buNone/>
            </a:pPr>
            <a:r>
              <a:rPr lang="ja-JP" altLang="en-US" dirty="0"/>
              <a:t>→第</a:t>
            </a:r>
            <a:r>
              <a:rPr lang="en-US" altLang="ja-JP" dirty="0"/>
              <a:t>17</a:t>
            </a:r>
            <a:r>
              <a:rPr lang="ja-JP" altLang="en-US" dirty="0"/>
              <a:t>挿話は、これまでの</a:t>
            </a:r>
            <a:r>
              <a:rPr lang="en-US" altLang="ja-JP" dirty="0"/>
              <a:t>『</a:t>
            </a:r>
            <a:r>
              <a:rPr lang="ja-JP" altLang="en-US" dirty="0"/>
              <a:t>ユリシーズ</a:t>
            </a:r>
            <a:r>
              <a:rPr lang="en-US" altLang="ja-JP" dirty="0"/>
              <a:t>』</a:t>
            </a:r>
            <a:r>
              <a:rPr lang="ja-JP" altLang="en-US" dirty="0"/>
              <a:t>の一日を要約したり、その背景知識を網羅的に（ある意味では、科学的に）与える「骨子／構造」であるとともに、その第</a:t>
            </a:r>
            <a:r>
              <a:rPr lang="en-US" altLang="ja-JP" dirty="0"/>
              <a:t>17</a:t>
            </a:r>
            <a:r>
              <a:rPr lang="ja-JP" altLang="en-US" dirty="0"/>
              <a:t>挿話を読むという営みは、文字に</a:t>
            </a:r>
            <a:r>
              <a:rPr lang="en-US" altLang="ja-JP" dirty="0"/>
              <a:t>〈</a:t>
            </a:r>
            <a:r>
              <a:rPr lang="ja-JP" altLang="en-US" dirty="0"/>
              <a:t>意味</a:t>
            </a:r>
            <a:r>
              <a:rPr lang="en-US" altLang="ja-JP" dirty="0"/>
              <a:t>〉</a:t>
            </a:r>
            <a:r>
              <a:rPr lang="ja-JP" altLang="en-US" dirty="0"/>
              <a:t>を与えることという意味での</a:t>
            </a:r>
            <a:r>
              <a:rPr lang="ja-JP" altLang="en-US" dirty="0">
                <a:solidFill>
                  <a:srgbClr val="FFFF00"/>
                </a:solidFill>
              </a:rPr>
              <a:t>再</a:t>
            </a:r>
            <a:r>
              <a:rPr lang="en-US" altLang="ja-JP" dirty="0">
                <a:solidFill>
                  <a:srgbClr val="FFFF00"/>
                </a:solidFill>
              </a:rPr>
              <a:t>-</a:t>
            </a:r>
            <a:r>
              <a:rPr lang="ja-JP" altLang="en-US" dirty="0">
                <a:solidFill>
                  <a:srgbClr val="FFFF00"/>
                </a:solidFill>
              </a:rPr>
              <a:t>受肉化</a:t>
            </a:r>
            <a:r>
              <a:rPr lang="en-US" altLang="ja-JP" dirty="0">
                <a:solidFill>
                  <a:srgbClr val="FFFF00"/>
                </a:solidFill>
              </a:rPr>
              <a:t>(re-incarnation)</a:t>
            </a:r>
            <a:r>
              <a:rPr lang="ja-JP" altLang="en-US" dirty="0"/>
              <a:t>と言える</a:t>
            </a:r>
            <a:endParaRPr kumimoji="1" lang="ja-JP" altLang="en-US" dirty="0"/>
          </a:p>
        </p:txBody>
      </p:sp>
      <p:sp>
        <p:nvSpPr>
          <p:cNvPr id="3" name="タイトル 2">
            <a:extLst>
              <a:ext uri="{FF2B5EF4-FFF2-40B4-BE49-F238E27FC236}">
                <a16:creationId xmlns:a16="http://schemas.microsoft.com/office/drawing/2014/main" id="{F059DDEA-8B2D-4122-97AC-7F1066C37CFB}"/>
              </a:ext>
            </a:extLst>
          </p:cNvPr>
          <p:cNvSpPr>
            <a:spLocks noGrp="1"/>
          </p:cNvSpPr>
          <p:nvPr>
            <p:ph type="title"/>
          </p:nvPr>
        </p:nvSpPr>
        <p:spPr>
          <a:xfrm>
            <a:off x="1032235" y="617456"/>
            <a:ext cx="9825529" cy="608029"/>
          </a:xfrm>
        </p:spPr>
        <p:txBody>
          <a:bodyPr/>
          <a:lstStyle/>
          <a:p>
            <a:r>
              <a:rPr kumimoji="1" lang="ja-JP" altLang="en-US" dirty="0"/>
              <a:t>ジョイスの狙い</a:t>
            </a:r>
          </a:p>
        </p:txBody>
      </p:sp>
    </p:spTree>
    <p:extLst>
      <p:ext uri="{BB962C8B-B14F-4D97-AF65-F5344CB8AC3E}">
        <p14:creationId xmlns:p14="http://schemas.microsoft.com/office/powerpoint/2010/main" val="253668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1000"/>
                                        <p:tgtEl>
                                          <p:spTgt spid="2">
                                            <p:txEl>
                                              <p:pRg st="5" end="5"/>
                                            </p:txEl>
                                          </p:spTgt>
                                        </p:tgtEl>
                                      </p:cBhvr>
                                    </p:animEffect>
                                    <p:anim calcmode="lin" valueType="num">
                                      <p:cBhvr>
                                        <p:cTn id="3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E2387D3-B05B-4400-83C4-52E0C1564E14}"/>
              </a:ext>
            </a:extLst>
          </p:cNvPr>
          <p:cNvSpPr>
            <a:spLocks noGrp="1"/>
          </p:cNvSpPr>
          <p:nvPr>
            <p:ph idx="1"/>
          </p:nvPr>
        </p:nvSpPr>
        <p:spPr>
          <a:xfrm>
            <a:off x="1334236" y="1730923"/>
            <a:ext cx="9708138" cy="4500912"/>
          </a:xfrm>
        </p:spPr>
        <p:txBody>
          <a:bodyPr>
            <a:normAutofit fontScale="92500" lnSpcReduction="20000"/>
          </a:bodyPr>
          <a:lstStyle/>
          <a:p>
            <a:pPr marL="0" indent="0">
              <a:buNone/>
            </a:pPr>
            <a:r>
              <a:rPr kumimoji="1" lang="ja-JP" altLang="en-US" dirty="0"/>
              <a:t>女の子宮において言葉は</a:t>
            </a:r>
            <a:r>
              <a:rPr kumimoji="1" lang="ja-JP" altLang="en-US" dirty="0">
                <a:solidFill>
                  <a:srgbClr val="FFFF00"/>
                </a:solidFill>
              </a:rPr>
              <a:t>肉</a:t>
            </a:r>
            <a:r>
              <a:rPr kumimoji="1" lang="ja-JP" altLang="en-US" dirty="0"/>
              <a:t>と化し、造物主の御心において、変りゆくあらゆる</a:t>
            </a:r>
            <a:r>
              <a:rPr kumimoji="1" lang="ja-JP" altLang="en-US" dirty="0">
                <a:solidFill>
                  <a:srgbClr val="FFFF00"/>
                </a:solidFill>
              </a:rPr>
              <a:t>肉</a:t>
            </a:r>
            <a:r>
              <a:rPr kumimoji="1" lang="ja-JP" altLang="en-US" dirty="0"/>
              <a:t>は変りゆくことなき言となる。こは後なる造化なり。</a:t>
            </a:r>
            <a:r>
              <a:rPr lang="en-US" altLang="ja-JP" dirty="0"/>
              <a:t>《</a:t>
            </a:r>
            <a:r>
              <a:rPr kumimoji="1" lang="ja-JP" altLang="en-US" dirty="0"/>
              <a:t>諸人コゾリテナンヂニ来ラン</a:t>
            </a:r>
            <a:r>
              <a:rPr kumimoji="1" lang="en-US" altLang="ja-JP" dirty="0"/>
              <a:t>》</a:t>
            </a:r>
            <a:r>
              <a:rPr kumimoji="1" lang="ja-JP" altLang="en-US" dirty="0"/>
              <a:t>（集英社文庫訳 </a:t>
            </a:r>
            <a:r>
              <a:rPr kumimoji="1" lang="en-US" altLang="ja-JP" dirty="0"/>
              <a:t>28)</a:t>
            </a:r>
          </a:p>
          <a:p>
            <a:pPr marL="0" indent="0">
              <a:buNone/>
            </a:pPr>
            <a:endParaRPr lang="en-US" altLang="ja-JP" dirty="0"/>
          </a:p>
          <a:p>
            <a:pPr marL="0" indent="0">
              <a:buNone/>
            </a:pPr>
            <a:r>
              <a:rPr kumimoji="1" lang="en-US" altLang="ja-JP" dirty="0"/>
              <a:t>In woman’s womb word is made </a:t>
            </a:r>
            <a:r>
              <a:rPr kumimoji="1" lang="en-US" altLang="ja-JP" dirty="0">
                <a:solidFill>
                  <a:srgbClr val="FFFF00"/>
                </a:solidFill>
              </a:rPr>
              <a:t>flesh</a:t>
            </a:r>
            <a:r>
              <a:rPr kumimoji="1" lang="en-US" altLang="ja-JP" dirty="0"/>
              <a:t> but in the spirit of the maker all </a:t>
            </a:r>
            <a:r>
              <a:rPr kumimoji="1" lang="en-US" altLang="ja-JP" dirty="0">
                <a:solidFill>
                  <a:srgbClr val="FFFF00"/>
                </a:solidFill>
              </a:rPr>
              <a:t>flesh</a:t>
            </a:r>
            <a:r>
              <a:rPr kumimoji="1" lang="en-US" altLang="ja-JP" dirty="0"/>
              <a:t> that passes becomes the word that shall not pass away. This is the </a:t>
            </a:r>
            <a:r>
              <a:rPr kumimoji="1" lang="en-US" altLang="ja-JP" dirty="0" err="1"/>
              <a:t>postcreation</a:t>
            </a:r>
            <a:r>
              <a:rPr kumimoji="1" lang="en-US" altLang="ja-JP" dirty="0"/>
              <a:t>. </a:t>
            </a:r>
            <a:r>
              <a:rPr kumimoji="1" lang="en-US" altLang="ja-JP" i="1" dirty="0"/>
              <a:t>Omnis </a:t>
            </a:r>
            <a:r>
              <a:rPr kumimoji="1" lang="en-US" altLang="ja-JP" i="1" dirty="0" err="1"/>
              <a:t>caro</a:t>
            </a:r>
            <a:r>
              <a:rPr kumimoji="1" lang="en-US" altLang="ja-JP" i="1" dirty="0"/>
              <a:t> ad </a:t>
            </a:r>
            <a:r>
              <a:rPr kumimoji="1" lang="en-US" altLang="ja-JP" i="1" dirty="0" err="1"/>
              <a:t>te</a:t>
            </a:r>
            <a:r>
              <a:rPr kumimoji="1" lang="en-US" altLang="ja-JP" i="1" dirty="0"/>
              <a:t> </a:t>
            </a:r>
            <a:r>
              <a:rPr kumimoji="1" lang="en-US" altLang="ja-JP" i="1" dirty="0" err="1"/>
              <a:t>veniet</a:t>
            </a:r>
            <a:r>
              <a:rPr kumimoji="1" lang="en-US" altLang="ja-JP" dirty="0"/>
              <a:t>.(</a:t>
            </a:r>
            <a:r>
              <a:rPr kumimoji="1" lang="en-US" altLang="ja-JP" i="1" dirty="0"/>
              <a:t>U</a:t>
            </a:r>
            <a:r>
              <a:rPr kumimoji="1" lang="en-US" altLang="ja-JP" dirty="0"/>
              <a:t> 14.292-94)</a:t>
            </a:r>
            <a:r>
              <a:rPr kumimoji="1" lang="es-ES" altLang="ja-JP" dirty="0"/>
              <a:t> </a:t>
            </a:r>
          </a:p>
          <a:p>
            <a:pPr marL="0" indent="0">
              <a:buNone/>
            </a:pPr>
            <a:endParaRPr kumimoji="1" lang="es-ES" altLang="ja-JP" dirty="0"/>
          </a:p>
          <a:p>
            <a:pPr marL="0" indent="0">
              <a:buNone/>
            </a:pPr>
            <a:r>
              <a:rPr kumimoji="1" lang="es-ES" altLang="ja-JP" i="1" dirty="0"/>
              <a:t>Omnis caro ad te veniet</a:t>
            </a:r>
            <a:r>
              <a:rPr kumimoji="1" lang="ja-JP" altLang="en-US" i="1" dirty="0"/>
              <a:t>→</a:t>
            </a:r>
            <a:r>
              <a:rPr kumimoji="1" lang="en-US" altLang="ja-JP" i="1" dirty="0"/>
              <a:t>U </a:t>
            </a:r>
            <a:r>
              <a:rPr kumimoji="1" lang="en-US" altLang="ja-JP" dirty="0"/>
              <a:t>3.396-97</a:t>
            </a:r>
            <a:r>
              <a:rPr kumimoji="1" lang="ja-JP" altLang="en-US" dirty="0"/>
              <a:t>で既出の言葉： </a:t>
            </a:r>
            <a:r>
              <a:rPr kumimoji="1" lang="en-US" altLang="ja-JP" dirty="0"/>
              <a:t>“All </a:t>
            </a:r>
            <a:r>
              <a:rPr kumimoji="1" lang="en-US" altLang="ja-JP" dirty="0">
                <a:solidFill>
                  <a:srgbClr val="FFFF00"/>
                </a:solidFill>
              </a:rPr>
              <a:t>flesh</a:t>
            </a:r>
            <a:r>
              <a:rPr kumimoji="1" lang="en-US" altLang="ja-JP" dirty="0"/>
              <a:t> will come to thee” (Gifford 62)</a:t>
            </a: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CACD9959-B4FB-4DCF-AF18-CB26096E1E65}"/>
              </a:ext>
            </a:extLst>
          </p:cNvPr>
          <p:cNvSpPr>
            <a:spLocks noGrp="1"/>
          </p:cNvSpPr>
          <p:nvPr>
            <p:ph type="title"/>
          </p:nvPr>
        </p:nvSpPr>
        <p:spPr/>
        <p:txBody>
          <a:bodyPr/>
          <a:lstStyle/>
          <a:p>
            <a:r>
              <a:rPr kumimoji="1" lang="ja-JP" altLang="en-US" dirty="0"/>
              <a:t>言（ことば）と肉と創造：第</a:t>
            </a:r>
            <a:r>
              <a:rPr kumimoji="1" lang="en-US" altLang="ja-JP" dirty="0"/>
              <a:t>14</a:t>
            </a:r>
            <a:r>
              <a:rPr kumimoji="1" lang="ja-JP" altLang="en-US" dirty="0"/>
              <a:t>挿話</a:t>
            </a:r>
          </a:p>
        </p:txBody>
      </p:sp>
    </p:spTree>
    <p:extLst>
      <p:ext uri="{BB962C8B-B14F-4D97-AF65-F5344CB8AC3E}">
        <p14:creationId xmlns:p14="http://schemas.microsoft.com/office/powerpoint/2010/main" val="394782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BBED4E1-F946-4845-B773-8838D9F2659A}"/>
              </a:ext>
            </a:extLst>
          </p:cNvPr>
          <p:cNvSpPr>
            <a:spLocks noGrp="1"/>
          </p:cNvSpPr>
          <p:nvPr>
            <p:ph idx="1"/>
          </p:nvPr>
        </p:nvSpPr>
        <p:spPr>
          <a:xfrm>
            <a:off x="1049867" y="1391478"/>
            <a:ext cx="10270803" cy="4890789"/>
          </a:xfrm>
        </p:spPr>
        <p:txBody>
          <a:bodyPr>
            <a:normAutofit fontScale="77500" lnSpcReduction="20000"/>
          </a:bodyPr>
          <a:lstStyle/>
          <a:p>
            <a:pPr marL="0" indent="0" algn="just">
              <a:buNone/>
            </a:pPr>
            <a:r>
              <a:rPr kumimoji="1" lang="en-US" altLang="ja-JP" dirty="0"/>
              <a:t>—Still it's </a:t>
            </a:r>
            <a:r>
              <a:rPr kumimoji="1" lang="en-US" altLang="ja-JP" u="sng" dirty="0"/>
              <a:t>solid food</a:t>
            </a:r>
            <a:r>
              <a:rPr kumimoji="1" lang="en-US" altLang="ja-JP" dirty="0"/>
              <a:t>, his good genius urged, </a:t>
            </a:r>
            <a:r>
              <a:rPr kumimoji="1" lang="en-US" altLang="ja-JP" dirty="0">
                <a:solidFill>
                  <a:srgbClr val="FFFF00"/>
                </a:solidFill>
              </a:rPr>
              <a:t>I'm a stickler for solid food</a:t>
            </a:r>
            <a:r>
              <a:rPr kumimoji="1" lang="en-US" altLang="ja-JP" dirty="0"/>
              <a:t>, his one and only reason being not </a:t>
            </a:r>
            <a:r>
              <a:rPr kumimoji="1" lang="en-US" altLang="ja-JP" dirty="0" err="1"/>
              <a:t>gormandising</a:t>
            </a:r>
            <a:r>
              <a:rPr kumimoji="1" lang="en-US" altLang="ja-JP" dirty="0"/>
              <a:t> in the least but regular meals as the </a:t>
            </a:r>
            <a:r>
              <a:rPr kumimoji="1" lang="en-US" altLang="ja-JP" i="1" dirty="0"/>
              <a:t>sine qua non </a:t>
            </a:r>
            <a:r>
              <a:rPr kumimoji="1" lang="en-US" altLang="ja-JP" dirty="0"/>
              <a:t>for any kind of proper work, mental or manual. You ought to eat more solid food. </a:t>
            </a:r>
            <a:r>
              <a:rPr kumimoji="1" lang="en-US" altLang="ja-JP" dirty="0">
                <a:solidFill>
                  <a:srgbClr val="FFFF00"/>
                </a:solidFill>
              </a:rPr>
              <a:t>You would feel </a:t>
            </a:r>
            <a:r>
              <a:rPr kumimoji="1" lang="en-US" altLang="ja-JP" u="sng" dirty="0">
                <a:solidFill>
                  <a:srgbClr val="FFFF00"/>
                </a:solidFill>
              </a:rPr>
              <a:t>a different man</a:t>
            </a:r>
            <a:r>
              <a:rPr kumimoji="1" lang="en-US" altLang="ja-JP" dirty="0"/>
              <a:t>. </a:t>
            </a:r>
          </a:p>
          <a:p>
            <a:pPr marL="0" indent="0" algn="just">
              <a:buNone/>
            </a:pPr>
            <a:r>
              <a:rPr kumimoji="1" lang="en-US" altLang="ja-JP" dirty="0"/>
              <a:t>—Liquids I can eat, Stephen said. But O, oblige me by taking away that knife. I can't look at the point of it. It reminds me of Roman history. (</a:t>
            </a:r>
            <a:r>
              <a:rPr kumimoji="1" lang="en-US" altLang="ja-JP" i="1" dirty="0"/>
              <a:t>U</a:t>
            </a:r>
            <a:r>
              <a:rPr kumimoji="1" lang="en-US" altLang="ja-JP" dirty="0"/>
              <a:t> 16.811-16)</a:t>
            </a:r>
          </a:p>
          <a:p>
            <a:pPr marL="0" indent="0" algn="just">
              <a:buNone/>
            </a:pPr>
            <a:endParaRPr kumimoji="1" lang="en-US" altLang="ja-JP" dirty="0"/>
          </a:p>
          <a:p>
            <a:pPr marL="0" indent="0" algn="just">
              <a:buNone/>
            </a:pPr>
            <a:r>
              <a:rPr kumimoji="1" lang="en-US" altLang="ja-JP" dirty="0"/>
              <a:t>—It will (the air) do you good, Bloom said, meaning also the walk, in a moment. </a:t>
            </a:r>
            <a:r>
              <a:rPr kumimoji="1" lang="en-US" altLang="ja-JP" dirty="0">
                <a:solidFill>
                  <a:srgbClr val="FFFF00"/>
                </a:solidFill>
              </a:rPr>
              <a:t>The only thing is to walk then you'll feel </a:t>
            </a:r>
            <a:r>
              <a:rPr kumimoji="1" lang="en-US" altLang="ja-JP" u="sng" dirty="0">
                <a:solidFill>
                  <a:srgbClr val="FFFF00"/>
                </a:solidFill>
              </a:rPr>
              <a:t>a different man</a:t>
            </a:r>
            <a:r>
              <a:rPr kumimoji="1" lang="en-US" altLang="ja-JP" dirty="0"/>
              <a:t>. Come. It's not far. Lean on me. </a:t>
            </a:r>
          </a:p>
          <a:p>
            <a:pPr marL="0" indent="0" algn="just">
              <a:buNone/>
            </a:pPr>
            <a:r>
              <a:rPr lang="ja-JP" altLang="en-US" dirty="0"/>
              <a:t>　</a:t>
            </a:r>
            <a:r>
              <a:rPr kumimoji="1" lang="en-US" altLang="ja-JP" dirty="0"/>
              <a:t>Accordingly he passed his left arm in Stephen's right and led him on accordingly. </a:t>
            </a:r>
          </a:p>
          <a:p>
            <a:pPr marL="0" indent="0" algn="just">
              <a:buNone/>
            </a:pPr>
            <a:r>
              <a:rPr kumimoji="1" lang="en-US" altLang="ja-JP" dirty="0"/>
              <a:t>—Yes, Stephen said uncertainly because he thought he felt a strange kind of </a:t>
            </a:r>
            <a:r>
              <a:rPr kumimoji="1" lang="en-US" altLang="ja-JP" dirty="0">
                <a:solidFill>
                  <a:srgbClr val="FFFF00"/>
                </a:solidFill>
              </a:rPr>
              <a:t>flesh</a:t>
            </a:r>
            <a:r>
              <a:rPr kumimoji="1" lang="en-US" altLang="ja-JP" dirty="0"/>
              <a:t> of </a:t>
            </a:r>
            <a:r>
              <a:rPr kumimoji="1" lang="en-US" altLang="ja-JP" u="sng" dirty="0">
                <a:solidFill>
                  <a:srgbClr val="FFFF00"/>
                </a:solidFill>
              </a:rPr>
              <a:t>a different man</a:t>
            </a:r>
            <a:r>
              <a:rPr kumimoji="1" lang="en-US" altLang="ja-JP" dirty="0">
                <a:solidFill>
                  <a:srgbClr val="FFFF00"/>
                </a:solidFill>
              </a:rPr>
              <a:t> </a:t>
            </a:r>
            <a:r>
              <a:rPr kumimoji="1" lang="en-US" altLang="ja-JP" dirty="0"/>
              <a:t>approach him, sinewless and wobbly and all that. (</a:t>
            </a:r>
            <a:r>
              <a:rPr kumimoji="1" lang="en-US" altLang="ja-JP" i="1" dirty="0"/>
              <a:t>U</a:t>
            </a:r>
            <a:r>
              <a:rPr kumimoji="1" lang="en-US" altLang="ja-JP" dirty="0"/>
              <a:t> 16.1718-24)</a:t>
            </a:r>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FE8C65DE-F2ED-4BFE-A130-A47AEDF3A2E7}"/>
              </a:ext>
            </a:extLst>
          </p:cNvPr>
          <p:cNvSpPr>
            <a:spLocks noGrp="1"/>
          </p:cNvSpPr>
          <p:nvPr>
            <p:ph type="title"/>
          </p:nvPr>
        </p:nvSpPr>
        <p:spPr>
          <a:xfrm>
            <a:off x="787139" y="575733"/>
            <a:ext cx="10694708" cy="716354"/>
          </a:xfrm>
        </p:spPr>
        <p:txBody>
          <a:bodyPr/>
          <a:lstStyle/>
          <a:p>
            <a:r>
              <a:rPr lang="en-US" altLang="ja-JP" sz="3200" dirty="0"/>
              <a:t>【</a:t>
            </a:r>
            <a:r>
              <a:rPr lang="ja-JP" altLang="en-US" sz="3200" dirty="0"/>
              <a:t>第</a:t>
            </a:r>
            <a:r>
              <a:rPr lang="en-US" altLang="ja-JP" sz="3200" dirty="0"/>
              <a:t>16</a:t>
            </a:r>
            <a:r>
              <a:rPr lang="ja-JP" altLang="en-US" sz="3200" dirty="0"/>
              <a:t>挿話</a:t>
            </a:r>
            <a:r>
              <a:rPr lang="en-US" altLang="ja-JP" sz="3200" dirty="0"/>
              <a:t>】</a:t>
            </a:r>
            <a:r>
              <a:rPr kumimoji="1" lang="en-US" altLang="ja-JP" sz="3200" dirty="0"/>
              <a:t>A different man</a:t>
            </a:r>
            <a:r>
              <a:rPr kumimoji="1" lang="ja-JP" altLang="en-US" sz="3200" dirty="0"/>
              <a:t>としてのブルーム</a:t>
            </a:r>
          </a:p>
        </p:txBody>
      </p:sp>
      <p:sp>
        <p:nvSpPr>
          <p:cNvPr id="4" name="正方形/長方形 3">
            <a:extLst>
              <a:ext uri="{FF2B5EF4-FFF2-40B4-BE49-F238E27FC236}">
                <a16:creationId xmlns:a16="http://schemas.microsoft.com/office/drawing/2014/main" id="{CB3D1211-1734-491A-A107-0E8225B3A2C3}"/>
              </a:ext>
            </a:extLst>
          </p:cNvPr>
          <p:cNvSpPr/>
          <p:nvPr/>
        </p:nvSpPr>
        <p:spPr>
          <a:xfrm>
            <a:off x="8621459" y="2782958"/>
            <a:ext cx="2236305" cy="3876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吹き出し: 円形 4">
            <a:extLst>
              <a:ext uri="{FF2B5EF4-FFF2-40B4-BE49-F238E27FC236}">
                <a16:creationId xmlns:a16="http://schemas.microsoft.com/office/drawing/2014/main" id="{955B39F6-1C99-4ED1-BA7E-33D3BC069FF0}"/>
              </a:ext>
            </a:extLst>
          </p:cNvPr>
          <p:cNvSpPr/>
          <p:nvPr/>
        </p:nvSpPr>
        <p:spPr>
          <a:xfrm>
            <a:off x="2494722" y="2256184"/>
            <a:ext cx="4701208" cy="2481204"/>
          </a:xfrm>
          <a:prstGeom prst="wedgeEllipseCallout">
            <a:avLst>
              <a:gd name="adj1" fmla="val -46414"/>
              <a:gd name="adj2" fmla="val 6650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ーええ、とスティーヴンが曖昧な返事をしたのは、全くの他人のぶよぶよと何だか締りがないような、一種</a:t>
            </a:r>
            <a:r>
              <a:rPr kumimoji="1" lang="ja-JP" altLang="en-US" u="sng" dirty="0">
                <a:solidFill>
                  <a:schemeClr val="tx1"/>
                </a:solidFill>
              </a:rPr>
              <a:t>異様な</a:t>
            </a:r>
            <a:r>
              <a:rPr kumimoji="1" lang="ja-JP" altLang="en-US" u="sng" dirty="0">
                <a:solidFill>
                  <a:srgbClr val="FF0000"/>
                </a:solidFill>
              </a:rPr>
              <a:t>肉体</a:t>
            </a:r>
            <a:r>
              <a:rPr kumimoji="1" lang="ja-JP" altLang="en-US" dirty="0">
                <a:solidFill>
                  <a:schemeClr val="tx1"/>
                </a:solidFill>
              </a:rPr>
              <a:t>が自分に迫って来たぞと感じたからであ</a:t>
            </a:r>
          </a:p>
          <a:p>
            <a:pPr algn="ctr"/>
            <a:r>
              <a:rPr kumimoji="1" lang="ja-JP" altLang="en-US" dirty="0">
                <a:solidFill>
                  <a:schemeClr val="tx1"/>
                </a:solidFill>
              </a:rPr>
              <a:t>る。</a:t>
            </a:r>
            <a:r>
              <a:rPr kumimoji="1" lang="en-US" altLang="ja-JP" dirty="0">
                <a:solidFill>
                  <a:schemeClr val="tx1"/>
                </a:solidFill>
              </a:rPr>
              <a:t>(117)</a:t>
            </a:r>
            <a:endParaRPr kumimoji="1" lang="ja-JP" altLang="en-US" dirty="0">
              <a:solidFill>
                <a:schemeClr val="tx1"/>
              </a:solidFill>
            </a:endParaRPr>
          </a:p>
        </p:txBody>
      </p:sp>
    </p:spTree>
    <p:extLst>
      <p:ext uri="{BB962C8B-B14F-4D97-AF65-F5344CB8AC3E}">
        <p14:creationId xmlns:p14="http://schemas.microsoft.com/office/powerpoint/2010/main" val="257439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5C2020B-1AE7-43F9-ABBC-AB63E5942D48}"/>
              </a:ext>
            </a:extLst>
          </p:cNvPr>
          <p:cNvSpPr>
            <a:spLocks noGrp="1"/>
          </p:cNvSpPr>
          <p:nvPr>
            <p:ph idx="1"/>
          </p:nvPr>
        </p:nvSpPr>
        <p:spPr>
          <a:xfrm>
            <a:off x="6341164" y="1730923"/>
            <a:ext cx="4516599" cy="3983949"/>
          </a:xfrm>
        </p:spPr>
        <p:txBody>
          <a:bodyPr/>
          <a:lstStyle/>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72B78DAE-4F59-4646-8523-61C7D3D8DF4B}"/>
              </a:ext>
            </a:extLst>
          </p:cNvPr>
          <p:cNvSpPr>
            <a:spLocks noGrp="1"/>
          </p:cNvSpPr>
          <p:nvPr>
            <p:ph type="title"/>
          </p:nvPr>
        </p:nvSpPr>
        <p:spPr>
          <a:xfrm>
            <a:off x="915002" y="467139"/>
            <a:ext cx="6827582" cy="1067852"/>
          </a:xfrm>
        </p:spPr>
        <p:txBody>
          <a:bodyPr/>
          <a:lstStyle/>
          <a:p>
            <a:r>
              <a:rPr kumimoji="1" lang="ja-JP" altLang="en-US" sz="2800" dirty="0"/>
              <a:t>ココアを飲むブルームとスティーヴン</a:t>
            </a:r>
          </a:p>
        </p:txBody>
      </p:sp>
      <p:pic>
        <p:nvPicPr>
          <p:cNvPr id="6" name="図 5">
            <a:extLst>
              <a:ext uri="{FF2B5EF4-FFF2-40B4-BE49-F238E27FC236}">
                <a16:creationId xmlns:a16="http://schemas.microsoft.com/office/drawing/2014/main" id="{8302A1F5-9686-445F-A772-56EAD9636413}"/>
              </a:ext>
            </a:extLst>
          </p:cNvPr>
          <p:cNvPicPr>
            <a:picLocks noChangeAspect="1"/>
          </p:cNvPicPr>
          <p:nvPr/>
        </p:nvPicPr>
        <p:blipFill>
          <a:blip r:embed="rId2"/>
          <a:stretch>
            <a:fillRect/>
          </a:stretch>
        </p:blipFill>
        <p:spPr>
          <a:xfrm>
            <a:off x="805670" y="1286513"/>
            <a:ext cx="5290330" cy="5181108"/>
          </a:xfrm>
          <a:prstGeom prst="rect">
            <a:avLst/>
          </a:prstGeom>
        </p:spPr>
      </p:pic>
      <p:sp>
        <p:nvSpPr>
          <p:cNvPr id="7" name="楕円 6">
            <a:extLst>
              <a:ext uri="{FF2B5EF4-FFF2-40B4-BE49-F238E27FC236}">
                <a16:creationId xmlns:a16="http://schemas.microsoft.com/office/drawing/2014/main" id="{206640E6-BB8F-4B6D-8611-81AF25F80DE8}"/>
              </a:ext>
            </a:extLst>
          </p:cNvPr>
          <p:cNvSpPr/>
          <p:nvPr/>
        </p:nvSpPr>
        <p:spPr>
          <a:xfrm>
            <a:off x="1334237" y="1730923"/>
            <a:ext cx="613834" cy="4059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4C50F1B7-EE02-4F9B-9A64-028BC6B08CD6}"/>
              </a:ext>
            </a:extLst>
          </p:cNvPr>
          <p:cNvPicPr>
            <a:picLocks noChangeAspect="1"/>
          </p:cNvPicPr>
          <p:nvPr/>
        </p:nvPicPr>
        <p:blipFill>
          <a:blip r:embed="rId3"/>
          <a:stretch>
            <a:fillRect/>
          </a:stretch>
        </p:blipFill>
        <p:spPr>
          <a:xfrm>
            <a:off x="1370884" y="4731027"/>
            <a:ext cx="640135" cy="432854"/>
          </a:xfrm>
          <a:prstGeom prst="rect">
            <a:avLst/>
          </a:prstGeom>
        </p:spPr>
      </p:pic>
      <p:pic>
        <p:nvPicPr>
          <p:cNvPr id="10" name="図 9">
            <a:extLst>
              <a:ext uri="{FF2B5EF4-FFF2-40B4-BE49-F238E27FC236}">
                <a16:creationId xmlns:a16="http://schemas.microsoft.com/office/drawing/2014/main" id="{12054E09-9BD4-4E35-AB57-25D0AEE7E351}"/>
              </a:ext>
            </a:extLst>
          </p:cNvPr>
          <p:cNvPicPr>
            <a:picLocks noChangeAspect="1"/>
          </p:cNvPicPr>
          <p:nvPr/>
        </p:nvPicPr>
        <p:blipFill>
          <a:blip r:embed="rId4"/>
          <a:stretch>
            <a:fillRect/>
          </a:stretch>
        </p:blipFill>
        <p:spPr>
          <a:xfrm>
            <a:off x="8714668" y="377687"/>
            <a:ext cx="2686346" cy="6089934"/>
          </a:xfrm>
          <a:prstGeom prst="rect">
            <a:avLst/>
          </a:prstGeom>
        </p:spPr>
      </p:pic>
      <p:pic>
        <p:nvPicPr>
          <p:cNvPr id="12" name="図 11">
            <a:extLst>
              <a:ext uri="{FF2B5EF4-FFF2-40B4-BE49-F238E27FC236}">
                <a16:creationId xmlns:a16="http://schemas.microsoft.com/office/drawing/2014/main" id="{6B9411A7-C38E-4CEE-8273-E0B339BD4F01}"/>
              </a:ext>
            </a:extLst>
          </p:cNvPr>
          <p:cNvPicPr>
            <a:picLocks noChangeAspect="1"/>
          </p:cNvPicPr>
          <p:nvPr/>
        </p:nvPicPr>
        <p:blipFill>
          <a:blip r:embed="rId5"/>
          <a:stretch>
            <a:fillRect/>
          </a:stretch>
        </p:blipFill>
        <p:spPr>
          <a:xfrm>
            <a:off x="7359854" y="377687"/>
            <a:ext cx="1388229" cy="6197741"/>
          </a:xfrm>
          <a:prstGeom prst="rect">
            <a:avLst/>
          </a:prstGeom>
        </p:spPr>
      </p:pic>
      <p:sp>
        <p:nvSpPr>
          <p:cNvPr id="4" name="テキスト ボックス 3">
            <a:extLst>
              <a:ext uri="{FF2B5EF4-FFF2-40B4-BE49-F238E27FC236}">
                <a16:creationId xmlns:a16="http://schemas.microsoft.com/office/drawing/2014/main" id="{1DC15A5E-AC95-4BF6-835F-185503217F90}"/>
              </a:ext>
            </a:extLst>
          </p:cNvPr>
          <p:cNvSpPr txBox="1"/>
          <p:nvPr/>
        </p:nvSpPr>
        <p:spPr>
          <a:xfrm>
            <a:off x="6329332" y="2196444"/>
            <a:ext cx="677108" cy="2967437"/>
          </a:xfrm>
          <a:prstGeom prst="rect">
            <a:avLst/>
          </a:prstGeom>
          <a:noFill/>
          <a:ln>
            <a:solidFill>
              <a:srgbClr val="FFFF00"/>
            </a:solidFill>
          </a:ln>
        </p:spPr>
        <p:txBody>
          <a:bodyPr vert="eaVert" wrap="square" rtlCol="0">
            <a:spAutoFit/>
          </a:bodyPr>
          <a:lstStyle/>
          <a:p>
            <a:r>
              <a:rPr kumimoji="1" lang="ja-JP" altLang="en-US" sz="3200" dirty="0">
                <a:solidFill>
                  <a:srgbClr val="FFFF00"/>
                </a:solidFill>
              </a:rPr>
              <a:t>歓待と聖体拝領</a:t>
            </a:r>
          </a:p>
        </p:txBody>
      </p:sp>
    </p:spTree>
    <p:extLst>
      <p:ext uri="{BB962C8B-B14F-4D97-AF65-F5344CB8AC3E}">
        <p14:creationId xmlns:p14="http://schemas.microsoft.com/office/powerpoint/2010/main" val="8745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ED90002-9659-4F1D-9497-C3AF97F02546}"/>
              </a:ext>
            </a:extLst>
          </p:cNvPr>
          <p:cNvSpPr>
            <a:spLocks noGrp="1"/>
          </p:cNvSpPr>
          <p:nvPr>
            <p:ph idx="1"/>
          </p:nvPr>
        </p:nvSpPr>
        <p:spPr>
          <a:xfrm>
            <a:off x="824947" y="1182757"/>
            <a:ext cx="10614991" cy="5108713"/>
          </a:xfrm>
        </p:spPr>
        <p:txBody>
          <a:bodyPr>
            <a:normAutofit fontScale="70000" lnSpcReduction="20000"/>
          </a:bodyPr>
          <a:lstStyle/>
          <a:p>
            <a:pPr marL="0" indent="0">
              <a:buNone/>
            </a:pPr>
            <a:r>
              <a:rPr kumimoji="1" lang="en-US" altLang="ja-JP" dirty="0"/>
              <a:t>Was the guest conscious of and did he acknowledge these marks of hospitality?</a:t>
            </a:r>
          </a:p>
          <a:p>
            <a:pPr marL="0" indent="0">
              <a:buNone/>
            </a:pPr>
            <a:r>
              <a:rPr kumimoji="1" lang="en-US" altLang="ja-JP" dirty="0"/>
              <a:t>His attention was directed to them by his host jocosely, and he accepted them seriously as they drank in </a:t>
            </a:r>
            <a:r>
              <a:rPr kumimoji="1" lang="en-US" altLang="ja-JP" dirty="0" err="1"/>
              <a:t>jocoserious</a:t>
            </a:r>
            <a:r>
              <a:rPr kumimoji="1" lang="en-US" altLang="ja-JP" dirty="0"/>
              <a:t> silence Epps's massproduct, the creature cocoa. (</a:t>
            </a:r>
            <a:r>
              <a:rPr kumimoji="1" lang="en-US" altLang="ja-JP" i="1" dirty="0"/>
              <a:t>U</a:t>
            </a:r>
            <a:r>
              <a:rPr kumimoji="1" lang="en-US" altLang="ja-JP" dirty="0"/>
              <a:t> 17.366-70)</a:t>
            </a:r>
          </a:p>
          <a:p>
            <a:pPr marL="0" indent="0">
              <a:buNone/>
            </a:pPr>
            <a:endParaRPr lang="en-US" altLang="ja-JP" dirty="0"/>
          </a:p>
          <a:p>
            <a:pPr marL="0" indent="0">
              <a:buNone/>
            </a:pPr>
            <a:r>
              <a:rPr lang="ja-JP" altLang="en-US" dirty="0"/>
              <a:t>客人はそうした心づくしを意識し、また感謝を表明したか？</a:t>
            </a:r>
          </a:p>
          <a:p>
            <a:pPr marL="0" indent="0">
              <a:buNone/>
            </a:pPr>
            <a:r>
              <a:rPr lang="ja-JP" altLang="en-US" dirty="0"/>
              <a:t>主人は冗談まぎれにそれらの心づくしに彼の注意を喚起し、彼はまじめにそれを受け入れ、二人して冗談まじめな沈黙のうちにエップス社の大量生産品、滋養ココアを飲んだ。</a:t>
            </a:r>
            <a:endParaRPr kumimoji="1" lang="en-US" altLang="ja-JP" dirty="0"/>
          </a:p>
          <a:p>
            <a:pPr marL="0" indent="0">
              <a:buNone/>
            </a:pPr>
            <a:endParaRPr lang="en-US" altLang="ja-JP" dirty="0"/>
          </a:p>
          <a:p>
            <a:pPr marL="0" indent="0">
              <a:buNone/>
            </a:pPr>
            <a:endParaRPr lang="en-US" altLang="ja-JP" dirty="0"/>
          </a:p>
          <a:p>
            <a:pPr marL="0" indent="0">
              <a:buNone/>
            </a:pPr>
            <a:r>
              <a:rPr lang="en-US" altLang="ja-JP" dirty="0">
                <a:solidFill>
                  <a:srgbClr val="FFFF00"/>
                </a:solidFill>
              </a:rPr>
              <a:t>Epps’s massproduct, the creature cocoa</a:t>
            </a:r>
            <a:endParaRPr lang="en-US" altLang="ja-JP" dirty="0"/>
          </a:p>
          <a:p>
            <a:pPr marL="0" indent="0">
              <a:buNone/>
            </a:pPr>
            <a:r>
              <a:rPr lang="ja-JP" altLang="en-US" dirty="0"/>
              <a:t>→</a:t>
            </a:r>
            <a:r>
              <a:rPr lang="en-US" altLang="ja-JP" dirty="0"/>
              <a:t>massproduct</a:t>
            </a:r>
            <a:r>
              <a:rPr lang="ja-JP" altLang="en-US" dirty="0"/>
              <a:t>は「大量生産」の意であるが、</a:t>
            </a:r>
            <a:r>
              <a:rPr lang="en-US" altLang="ja-JP" dirty="0"/>
              <a:t>mass</a:t>
            </a:r>
            <a:r>
              <a:rPr lang="ja-JP" altLang="en-US" dirty="0"/>
              <a:t>という単語は「ミサ」を想起させる</a:t>
            </a:r>
            <a:endParaRPr lang="en-US" altLang="ja-JP" dirty="0"/>
          </a:p>
          <a:p>
            <a:pPr marL="0" indent="0">
              <a:buNone/>
            </a:pPr>
            <a:r>
              <a:rPr lang="ja-JP" altLang="en-US" dirty="0"/>
              <a:t>→ここでの</a:t>
            </a:r>
            <a:r>
              <a:rPr lang="en-US" altLang="ja-JP" dirty="0"/>
              <a:t>creature</a:t>
            </a:r>
            <a:r>
              <a:rPr lang="ja-JP" altLang="en-US" dirty="0"/>
              <a:t>は「人間に物質的喜びを与えてくれるもの、特に食べ物」の意であるが、神と人間（動物）の関係で言えば「被造物」としての人間　</a:t>
            </a:r>
            <a:r>
              <a:rPr lang="en-US" altLang="ja-JP" dirty="0"/>
              <a:t>Creator</a:t>
            </a:r>
            <a:r>
              <a:rPr lang="ja-JP" altLang="en-US" dirty="0"/>
              <a:t>⇔</a:t>
            </a:r>
            <a:r>
              <a:rPr lang="en-US" altLang="ja-JP" dirty="0"/>
              <a:t>creature</a:t>
            </a:r>
          </a:p>
          <a:p>
            <a:pPr marL="0" indent="0">
              <a:buNone/>
            </a:pPr>
            <a:r>
              <a:rPr lang="ja-JP" altLang="en-US" dirty="0"/>
              <a:t>→となると、「主人」の</a:t>
            </a:r>
            <a:r>
              <a:rPr lang="en-US" altLang="ja-JP" dirty="0"/>
              <a:t>host</a:t>
            </a:r>
            <a:r>
              <a:rPr lang="ja-JP" altLang="en-US" dirty="0"/>
              <a:t>もまた、聖餐で用いられるホスチア／聖餅</a:t>
            </a:r>
            <a:r>
              <a:rPr lang="en-US" altLang="ja-JP" dirty="0"/>
              <a:t>(host</a:t>
            </a:r>
            <a:r>
              <a:rPr lang="ja-JP" altLang="en-US" dirty="0"/>
              <a:t>：ラテン語の</a:t>
            </a:r>
            <a:r>
              <a:rPr lang="en-US" altLang="ja-JP" dirty="0" err="1"/>
              <a:t>hostia</a:t>
            </a:r>
            <a:r>
              <a:rPr lang="en-US" altLang="ja-JP" dirty="0"/>
              <a:t>)</a:t>
            </a:r>
            <a:r>
              <a:rPr lang="ja-JP" altLang="en-US" dirty="0"/>
              <a:t>を指す？</a:t>
            </a: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760396EC-6F9E-4205-85BF-9AB5FE4874E9}"/>
              </a:ext>
            </a:extLst>
          </p:cNvPr>
          <p:cNvSpPr>
            <a:spLocks noGrp="1"/>
          </p:cNvSpPr>
          <p:nvPr>
            <p:ph type="title"/>
          </p:nvPr>
        </p:nvSpPr>
        <p:spPr>
          <a:xfrm>
            <a:off x="983974" y="487017"/>
            <a:ext cx="9873790" cy="576470"/>
          </a:xfrm>
        </p:spPr>
        <p:txBody>
          <a:bodyPr/>
          <a:lstStyle/>
          <a:p>
            <a:r>
              <a:rPr kumimoji="1" lang="en-US" altLang="ja-JP" dirty="0" err="1"/>
              <a:t>Jocoserious</a:t>
            </a:r>
            <a:r>
              <a:rPr kumimoji="1" lang="ja-JP" altLang="en-US" dirty="0"/>
              <a:t>なジョイス／</a:t>
            </a:r>
            <a:r>
              <a:rPr lang="en-US" altLang="ja-JP" dirty="0"/>
              <a:t>『</a:t>
            </a:r>
            <a:r>
              <a:rPr lang="ja-JP" altLang="en-US" dirty="0"/>
              <a:t>ユリシーズ</a:t>
            </a:r>
            <a:r>
              <a:rPr lang="en-US" altLang="ja-JP" dirty="0"/>
              <a:t>』</a:t>
            </a:r>
            <a:endParaRPr kumimoji="1" lang="ja-JP" altLang="en-US" dirty="0"/>
          </a:p>
        </p:txBody>
      </p:sp>
    </p:spTree>
    <p:extLst>
      <p:ext uri="{BB962C8B-B14F-4D97-AF65-F5344CB8AC3E}">
        <p14:creationId xmlns:p14="http://schemas.microsoft.com/office/powerpoint/2010/main" val="418409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1000"/>
                                        <p:tgtEl>
                                          <p:spTgt spid="2">
                                            <p:txEl>
                                              <p:pRg st="7" end="7"/>
                                            </p:txEl>
                                          </p:spTgt>
                                        </p:tgtEl>
                                      </p:cBhvr>
                                    </p:animEffect>
                                    <p:anim calcmode="lin" valueType="num">
                                      <p:cBhvr>
                                        <p:cTn id="3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1000"/>
                                        <p:tgtEl>
                                          <p:spTgt spid="2">
                                            <p:txEl>
                                              <p:pRg st="8" end="8"/>
                                            </p:txEl>
                                          </p:spTgt>
                                        </p:tgtEl>
                                      </p:cBhvr>
                                    </p:animEffect>
                                    <p:anim calcmode="lin" valueType="num">
                                      <p:cBhvr>
                                        <p:cTn id="3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1000"/>
                                        <p:tgtEl>
                                          <p:spTgt spid="2">
                                            <p:txEl>
                                              <p:pRg st="9" end="9"/>
                                            </p:txEl>
                                          </p:spTgt>
                                        </p:tgtEl>
                                      </p:cBhvr>
                                    </p:animEffect>
                                    <p:anim calcmode="lin" valueType="num">
                                      <p:cBhvr>
                                        <p:cTn id="4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xEl>
                                              <p:pRg st="10" end="10"/>
                                            </p:txEl>
                                          </p:spTgt>
                                        </p:tgtEl>
                                        <p:attrNameLst>
                                          <p:attrName>style.visibility</p:attrName>
                                        </p:attrNameLst>
                                      </p:cBhvr>
                                      <p:to>
                                        <p:strVal val="visible"/>
                                      </p:to>
                                    </p:set>
                                    <p:animEffect transition="in" filter="fade">
                                      <p:cBhvr>
                                        <p:cTn id="50" dur="1000"/>
                                        <p:tgtEl>
                                          <p:spTgt spid="2">
                                            <p:txEl>
                                              <p:pRg st="10" end="10"/>
                                            </p:txEl>
                                          </p:spTgt>
                                        </p:tgtEl>
                                      </p:cBhvr>
                                    </p:animEffect>
                                    <p:anim calcmode="lin" valueType="num">
                                      <p:cBhvr>
                                        <p:cTn id="51"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ED90002-9659-4F1D-9497-C3AF97F02546}"/>
              </a:ext>
            </a:extLst>
          </p:cNvPr>
          <p:cNvSpPr>
            <a:spLocks noGrp="1"/>
          </p:cNvSpPr>
          <p:nvPr>
            <p:ph idx="1"/>
          </p:nvPr>
        </p:nvSpPr>
        <p:spPr>
          <a:xfrm>
            <a:off x="824947" y="1182757"/>
            <a:ext cx="10614991" cy="5108713"/>
          </a:xfrm>
        </p:spPr>
        <p:txBody>
          <a:bodyPr>
            <a:normAutofit fontScale="70000" lnSpcReduction="20000"/>
          </a:bodyPr>
          <a:lstStyle/>
          <a:p>
            <a:pPr marL="0" indent="0">
              <a:buNone/>
            </a:pPr>
            <a:r>
              <a:rPr kumimoji="1" lang="en-US" altLang="ja-JP" dirty="0"/>
              <a:t>Was the guest conscious of and did he acknowledge </a:t>
            </a:r>
            <a:r>
              <a:rPr kumimoji="1" lang="en-US" altLang="ja-JP" dirty="0">
                <a:solidFill>
                  <a:srgbClr val="FFFF00"/>
                </a:solidFill>
              </a:rPr>
              <a:t>these marks of hospitality</a:t>
            </a:r>
            <a:r>
              <a:rPr kumimoji="1" lang="en-US" altLang="ja-JP" dirty="0"/>
              <a:t>?</a:t>
            </a:r>
          </a:p>
          <a:p>
            <a:pPr marL="0" indent="0">
              <a:buNone/>
            </a:pPr>
            <a:endParaRPr kumimoji="1" lang="en-US" altLang="ja-JP" dirty="0"/>
          </a:p>
          <a:p>
            <a:pPr marL="0" indent="0">
              <a:buNone/>
            </a:pPr>
            <a:r>
              <a:rPr kumimoji="1" lang="en-US" altLang="ja-JP" dirty="0"/>
              <a:t>His attention was directed to them by his host jocosely, and he accepted them seriously as they drank in </a:t>
            </a:r>
            <a:r>
              <a:rPr kumimoji="1" lang="en-US" altLang="ja-JP" dirty="0" err="1"/>
              <a:t>jocoserious</a:t>
            </a:r>
            <a:r>
              <a:rPr kumimoji="1" lang="en-US" altLang="ja-JP" dirty="0"/>
              <a:t> silence Epps's massproduct, the creature cocoa. (</a:t>
            </a:r>
            <a:r>
              <a:rPr kumimoji="1" lang="en-US" altLang="ja-JP" i="1" dirty="0"/>
              <a:t>U</a:t>
            </a:r>
            <a:r>
              <a:rPr kumimoji="1" lang="en-US" altLang="ja-JP" dirty="0"/>
              <a:t> 17.366-70)</a:t>
            </a:r>
          </a:p>
          <a:p>
            <a:pPr marL="0" indent="0">
              <a:buNone/>
            </a:pPr>
            <a:endParaRPr lang="en-US" altLang="ja-JP" dirty="0"/>
          </a:p>
          <a:p>
            <a:pPr marL="0" indent="0">
              <a:buNone/>
            </a:pPr>
            <a:r>
              <a:rPr lang="ja-JP" altLang="en-US" dirty="0"/>
              <a:t>客人は</a:t>
            </a:r>
            <a:r>
              <a:rPr lang="ja-JP" altLang="en-US" dirty="0">
                <a:solidFill>
                  <a:srgbClr val="FFFF00"/>
                </a:solidFill>
              </a:rPr>
              <a:t>そうした心づくし</a:t>
            </a:r>
            <a:r>
              <a:rPr lang="ja-JP" altLang="en-US" dirty="0"/>
              <a:t>を意識し、また感謝を表明したか？</a:t>
            </a:r>
          </a:p>
          <a:p>
            <a:pPr marL="0" indent="0">
              <a:buNone/>
            </a:pPr>
            <a:r>
              <a:rPr lang="ja-JP" altLang="en-US" dirty="0"/>
              <a:t>主人は冗談まぎれにそれらの心づくしに彼の注意を喚起し、彼はまじめにそれを受け入れ、二人して冗談まじめな沈黙のうちにエップス社の大量生産品、滋養ココアを飲んだ。</a:t>
            </a:r>
            <a:endParaRPr kumimoji="1" lang="en-US" altLang="ja-JP" dirty="0"/>
          </a:p>
          <a:p>
            <a:pPr marL="0" indent="0">
              <a:buNone/>
            </a:pPr>
            <a:endParaRPr lang="en-US" altLang="ja-JP" dirty="0"/>
          </a:p>
          <a:p>
            <a:pPr marL="0" indent="0">
              <a:buNone/>
            </a:pPr>
            <a:endParaRPr lang="en-US" altLang="ja-JP" dirty="0"/>
          </a:p>
          <a:p>
            <a:pPr marL="0" indent="0">
              <a:buNone/>
            </a:pPr>
            <a:r>
              <a:rPr lang="en-US" altLang="ja-JP" dirty="0">
                <a:solidFill>
                  <a:srgbClr val="FFFF00"/>
                </a:solidFill>
              </a:rPr>
              <a:t>Epps’s massproduct, the creature cocoa</a:t>
            </a:r>
            <a:endParaRPr lang="en-US" altLang="ja-JP" dirty="0"/>
          </a:p>
          <a:p>
            <a:pPr marL="0" indent="0">
              <a:buNone/>
            </a:pPr>
            <a:r>
              <a:rPr lang="ja-JP" altLang="en-US" dirty="0"/>
              <a:t>→</a:t>
            </a:r>
            <a:r>
              <a:rPr lang="en-US" altLang="ja-JP" dirty="0"/>
              <a:t>cocoa is derived from the tree </a:t>
            </a:r>
            <a:r>
              <a:rPr lang="en-US" altLang="ja-JP" i="1" dirty="0"/>
              <a:t>Theobroma cacao</a:t>
            </a:r>
            <a:r>
              <a:rPr lang="en-US" altLang="ja-JP" dirty="0"/>
              <a:t>, “god-food cacao.” (Gifford 571)</a:t>
            </a:r>
          </a:p>
          <a:p>
            <a:pPr marL="0" indent="0">
              <a:buNone/>
            </a:pPr>
            <a:r>
              <a:rPr lang="ja-JP" altLang="en-US" dirty="0"/>
              <a:t>→スティーヴンは確かにこの場面で飲み物しか飲んでいないが、象徴的には「ミサ」における「神の食べ物」を口にしている　</a:t>
            </a:r>
            <a:endParaRPr lang="en-US" altLang="ja-JP" dirty="0"/>
          </a:p>
          <a:p>
            <a:pPr marL="0" indent="0">
              <a:buNone/>
            </a:pPr>
            <a:r>
              <a:rPr lang="ja-JP" altLang="en-US" dirty="0"/>
              <a:t>→彼は気付いていないが、「大量生産」的、すなわち誰にも起こりうるものとしての聖体拝領が完了していることが、読者には感得される（骨格を受肉化させる者としての読者）</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760396EC-6F9E-4205-85BF-9AB5FE4874E9}"/>
              </a:ext>
            </a:extLst>
          </p:cNvPr>
          <p:cNvSpPr>
            <a:spLocks noGrp="1"/>
          </p:cNvSpPr>
          <p:nvPr>
            <p:ph type="title"/>
          </p:nvPr>
        </p:nvSpPr>
        <p:spPr>
          <a:xfrm>
            <a:off x="983974" y="487017"/>
            <a:ext cx="9873790" cy="576470"/>
          </a:xfrm>
        </p:spPr>
        <p:txBody>
          <a:bodyPr/>
          <a:lstStyle/>
          <a:p>
            <a:r>
              <a:rPr kumimoji="1" lang="en-US" altLang="ja-JP" dirty="0" err="1"/>
              <a:t>Jocoserious</a:t>
            </a:r>
            <a:r>
              <a:rPr kumimoji="1" lang="ja-JP" altLang="en-US" dirty="0"/>
              <a:t>なジョイス／</a:t>
            </a:r>
            <a:r>
              <a:rPr lang="en-US" altLang="ja-JP" dirty="0"/>
              <a:t>『</a:t>
            </a:r>
            <a:r>
              <a:rPr lang="ja-JP" altLang="en-US" dirty="0"/>
              <a:t>ユリシーズ</a:t>
            </a:r>
            <a:r>
              <a:rPr lang="en-US" altLang="ja-JP" dirty="0"/>
              <a:t>』</a:t>
            </a:r>
            <a:endParaRPr kumimoji="1" lang="ja-JP" altLang="en-US" dirty="0"/>
          </a:p>
        </p:txBody>
      </p:sp>
    </p:spTree>
    <p:extLst>
      <p:ext uri="{BB962C8B-B14F-4D97-AF65-F5344CB8AC3E}">
        <p14:creationId xmlns:p14="http://schemas.microsoft.com/office/powerpoint/2010/main" val="68736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fade">
                                      <p:cBhvr>
                                        <p:cTn id="7" dur="1000"/>
                                        <p:tgtEl>
                                          <p:spTgt spid="2">
                                            <p:txEl>
                                              <p:pRg st="9" end="9"/>
                                            </p:txEl>
                                          </p:spTgt>
                                        </p:tgtEl>
                                      </p:cBhvr>
                                    </p:animEffect>
                                    <p:anim calcmode="lin" valueType="num">
                                      <p:cBhvr>
                                        <p:cTn id="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0" end="10"/>
                                            </p:txEl>
                                          </p:spTgt>
                                        </p:tgtEl>
                                        <p:attrNameLst>
                                          <p:attrName>style.visibility</p:attrName>
                                        </p:attrNameLst>
                                      </p:cBhvr>
                                      <p:to>
                                        <p:strVal val="visible"/>
                                      </p:to>
                                    </p:set>
                                    <p:animEffect transition="in" filter="fade">
                                      <p:cBhvr>
                                        <p:cTn id="14" dur="1000"/>
                                        <p:tgtEl>
                                          <p:spTgt spid="2">
                                            <p:txEl>
                                              <p:pRg st="10" end="10"/>
                                            </p:txEl>
                                          </p:spTgt>
                                        </p:tgtEl>
                                      </p:cBhvr>
                                    </p:animEffect>
                                    <p:anim calcmode="lin" valueType="num">
                                      <p:cBhvr>
                                        <p:cTn id="1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animEffect transition="in" filter="fade">
                                      <p:cBhvr>
                                        <p:cTn id="21" dur="1000"/>
                                        <p:tgtEl>
                                          <p:spTgt spid="2">
                                            <p:txEl>
                                              <p:pRg st="11" end="11"/>
                                            </p:txEl>
                                          </p:spTgt>
                                        </p:tgtEl>
                                      </p:cBhvr>
                                    </p:animEffect>
                                    <p:anim calcmode="lin" valueType="num">
                                      <p:cBhvr>
                                        <p:cTn id="22"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2FEEEDD-18C6-4236-9A46-66A3E024A4E6}"/>
              </a:ext>
            </a:extLst>
          </p:cNvPr>
          <p:cNvSpPr>
            <a:spLocks noGrp="1"/>
          </p:cNvSpPr>
          <p:nvPr>
            <p:ph type="title"/>
          </p:nvPr>
        </p:nvSpPr>
        <p:spPr>
          <a:xfrm>
            <a:off x="942680" y="881885"/>
            <a:ext cx="3195687" cy="1866028"/>
          </a:xfrm>
        </p:spPr>
        <p:txBody>
          <a:bodyPr/>
          <a:lstStyle/>
          <a:p>
            <a:r>
              <a:rPr kumimoji="1" lang="ja-JP" altLang="en-US" dirty="0"/>
              <a:t>スティーヴンとブルームの「別れ」</a:t>
            </a:r>
          </a:p>
        </p:txBody>
      </p:sp>
      <p:pic>
        <p:nvPicPr>
          <p:cNvPr id="7" name="図 6">
            <a:extLst>
              <a:ext uri="{FF2B5EF4-FFF2-40B4-BE49-F238E27FC236}">
                <a16:creationId xmlns:a16="http://schemas.microsoft.com/office/drawing/2014/main" id="{01013D66-8400-4C0A-960B-8AAB85DE4634}"/>
              </a:ext>
            </a:extLst>
          </p:cNvPr>
          <p:cNvPicPr>
            <a:picLocks noChangeAspect="1"/>
          </p:cNvPicPr>
          <p:nvPr/>
        </p:nvPicPr>
        <p:blipFill rotWithShape="1">
          <a:blip r:embed="rId2"/>
          <a:srcRect r="25781"/>
          <a:stretch/>
        </p:blipFill>
        <p:spPr>
          <a:xfrm>
            <a:off x="4086009" y="431431"/>
            <a:ext cx="3940404" cy="5995137"/>
          </a:xfrm>
          <a:prstGeom prst="rect">
            <a:avLst/>
          </a:prstGeom>
        </p:spPr>
      </p:pic>
      <p:pic>
        <p:nvPicPr>
          <p:cNvPr id="11" name="図 10">
            <a:extLst>
              <a:ext uri="{FF2B5EF4-FFF2-40B4-BE49-F238E27FC236}">
                <a16:creationId xmlns:a16="http://schemas.microsoft.com/office/drawing/2014/main" id="{A69A7B87-84DF-4B5A-9955-E14DADE79E61}"/>
              </a:ext>
            </a:extLst>
          </p:cNvPr>
          <p:cNvPicPr>
            <a:picLocks noChangeAspect="1"/>
          </p:cNvPicPr>
          <p:nvPr/>
        </p:nvPicPr>
        <p:blipFill rotWithShape="1">
          <a:blip r:embed="rId3"/>
          <a:srcRect r="14460"/>
          <a:stretch/>
        </p:blipFill>
        <p:spPr>
          <a:xfrm>
            <a:off x="8105992" y="341567"/>
            <a:ext cx="3282492" cy="6085001"/>
          </a:xfrm>
          <a:prstGeom prst="rect">
            <a:avLst/>
          </a:prstGeom>
        </p:spPr>
      </p:pic>
      <p:sp>
        <p:nvSpPr>
          <p:cNvPr id="13" name="楕円 12">
            <a:extLst>
              <a:ext uri="{FF2B5EF4-FFF2-40B4-BE49-F238E27FC236}">
                <a16:creationId xmlns:a16="http://schemas.microsoft.com/office/drawing/2014/main" id="{E3F8427D-56DD-40FF-A35B-84C5C4882ACC}"/>
              </a:ext>
            </a:extLst>
          </p:cNvPr>
          <p:cNvSpPr/>
          <p:nvPr/>
        </p:nvSpPr>
        <p:spPr>
          <a:xfrm>
            <a:off x="4529578" y="546756"/>
            <a:ext cx="2597085" cy="59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37C261A8-6F68-4C8D-8108-292831B26AFF}"/>
              </a:ext>
            </a:extLst>
          </p:cNvPr>
          <p:cNvPicPr>
            <a:picLocks noChangeAspect="1"/>
          </p:cNvPicPr>
          <p:nvPr/>
        </p:nvPicPr>
        <p:blipFill>
          <a:blip r:embed="rId4"/>
          <a:stretch>
            <a:fillRect/>
          </a:stretch>
        </p:blipFill>
        <p:spPr>
          <a:xfrm>
            <a:off x="10518045" y="396078"/>
            <a:ext cx="826384" cy="562331"/>
          </a:xfrm>
          <a:prstGeom prst="rect">
            <a:avLst/>
          </a:prstGeom>
        </p:spPr>
      </p:pic>
      <p:sp>
        <p:nvSpPr>
          <p:cNvPr id="12" name="テキスト ボックス 11">
            <a:extLst>
              <a:ext uri="{FF2B5EF4-FFF2-40B4-BE49-F238E27FC236}">
                <a16:creationId xmlns:a16="http://schemas.microsoft.com/office/drawing/2014/main" id="{A3352D5F-4973-4B7C-A3FB-F9C89C7C0C99}"/>
              </a:ext>
            </a:extLst>
          </p:cNvPr>
          <p:cNvSpPr txBox="1"/>
          <p:nvPr/>
        </p:nvSpPr>
        <p:spPr>
          <a:xfrm>
            <a:off x="886119" y="3082565"/>
            <a:ext cx="4652127" cy="2893550"/>
          </a:xfrm>
          <a:prstGeom prst="rect">
            <a:avLst/>
          </a:prstGeom>
          <a:solidFill>
            <a:schemeClr val="bg1"/>
          </a:solidFill>
          <a:ln w="28575">
            <a:solidFill>
              <a:srgbClr val="FFFF00"/>
            </a:solidFill>
          </a:ln>
        </p:spPr>
        <p:txBody>
          <a:bodyPr wrap="square" rtlCol="0">
            <a:spAutoFit/>
          </a:bodyPr>
          <a:lstStyle/>
          <a:p>
            <a:r>
              <a:rPr kumimoji="1" lang="en-US" altLang="ja-JP" sz="2400" dirty="0"/>
              <a:t>S</a:t>
            </a:r>
            <a:r>
              <a:rPr kumimoji="1" lang="ja-JP" altLang="en-US" sz="2400" dirty="0"/>
              <a:t>と</a:t>
            </a:r>
            <a:r>
              <a:rPr kumimoji="1" lang="en-US" altLang="ja-JP" sz="2400" dirty="0"/>
              <a:t>B</a:t>
            </a:r>
            <a:r>
              <a:rPr kumimoji="1" lang="ja-JP" altLang="en-US" sz="2400" dirty="0"/>
              <a:t>が同じ「鐘の音」に</a:t>
            </a:r>
            <a:r>
              <a:rPr kumimoji="1" lang="en-US" altLang="ja-JP" sz="2400" dirty="0"/>
              <a:t>〈</a:t>
            </a:r>
            <a:r>
              <a:rPr kumimoji="1" lang="ja-JP" altLang="en-US" sz="2400" dirty="0"/>
              <a:t>異なる</a:t>
            </a:r>
            <a:r>
              <a:rPr kumimoji="1" lang="en-US" altLang="ja-JP" sz="2400" dirty="0"/>
              <a:t>〉</a:t>
            </a:r>
            <a:r>
              <a:rPr kumimoji="1" lang="ja-JP" altLang="en-US" sz="2400" dirty="0"/>
              <a:t>「反響」を聞くのであれば、「両者によって同時に観察された」「天上のしるし」もまた</a:t>
            </a:r>
            <a:r>
              <a:rPr kumimoji="1" lang="en-US" altLang="ja-JP" sz="2400" dirty="0"/>
              <a:t>〈</a:t>
            </a:r>
            <a:r>
              <a:rPr kumimoji="1" lang="ja-JP" altLang="en-US" sz="2400" dirty="0"/>
              <a:t>異なる</a:t>
            </a:r>
            <a:r>
              <a:rPr kumimoji="1" lang="en-US" altLang="ja-JP" sz="2400" dirty="0"/>
              <a:t>〉</a:t>
            </a:r>
            <a:r>
              <a:rPr kumimoji="1" lang="ja-JP" altLang="en-US" sz="2400" dirty="0"/>
              <a:t>ものとして受け止められたのではないか？</a:t>
            </a:r>
            <a:endParaRPr kumimoji="1" lang="en-US" altLang="ja-JP" sz="2400" dirty="0"/>
          </a:p>
          <a:p>
            <a:endParaRPr kumimoji="1" lang="en-US" altLang="ja-JP" sz="2400" dirty="0"/>
          </a:p>
          <a:p>
            <a:r>
              <a:rPr kumimoji="1" lang="en-US" altLang="ja-JP" dirty="0" err="1"/>
              <a:t>cf</a:t>
            </a:r>
            <a:r>
              <a:rPr kumimoji="1" lang="en-US" altLang="ja-JP" dirty="0"/>
              <a:t>: What </a:t>
            </a:r>
            <a:r>
              <a:rPr kumimoji="1" lang="en-US" altLang="ja-JP" u="sng" dirty="0"/>
              <a:t>distinct different memories</a:t>
            </a:r>
            <a:r>
              <a:rPr kumimoji="1" lang="en-US" altLang="ja-JP" dirty="0"/>
              <a:t> had each of her now eight years deceased? (</a:t>
            </a:r>
            <a:r>
              <a:rPr kumimoji="1" lang="en-US" altLang="ja-JP" i="1" dirty="0"/>
              <a:t>U</a:t>
            </a:r>
            <a:r>
              <a:rPr kumimoji="1" lang="en-US" altLang="ja-JP" dirty="0"/>
              <a:t> 17.503)</a:t>
            </a:r>
            <a:endParaRPr kumimoji="1" lang="ja-JP" altLang="en-US" dirty="0"/>
          </a:p>
        </p:txBody>
      </p:sp>
    </p:spTree>
    <p:extLst>
      <p:ext uri="{BB962C8B-B14F-4D97-AF65-F5344CB8AC3E}">
        <p14:creationId xmlns:p14="http://schemas.microsoft.com/office/powerpoint/2010/main" val="395041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949AD03-EE98-4498-9814-32641350B628}"/>
              </a:ext>
            </a:extLst>
          </p:cNvPr>
          <p:cNvSpPr>
            <a:spLocks noGrp="1"/>
          </p:cNvSpPr>
          <p:nvPr>
            <p:ph idx="1"/>
          </p:nvPr>
        </p:nvSpPr>
        <p:spPr>
          <a:xfrm>
            <a:off x="9153427" y="4397605"/>
            <a:ext cx="2241613" cy="1802748"/>
          </a:xfrm>
        </p:spPr>
        <p:txBody>
          <a:bodyPr>
            <a:normAutofit fontScale="70000" lnSpcReduction="20000"/>
          </a:bodyPr>
          <a:lstStyle/>
          <a:p>
            <a:pPr marL="0" indent="0">
              <a:buNone/>
            </a:pPr>
            <a:r>
              <a:rPr kumimoji="1" lang="ja-JP" altLang="en-US" dirty="0"/>
              <a:t>画像の出典</a:t>
            </a:r>
            <a:endParaRPr kumimoji="1" lang="en-US" altLang="ja-JP" dirty="0"/>
          </a:p>
          <a:p>
            <a:pPr marL="0" indent="0">
              <a:buNone/>
            </a:pPr>
            <a:endParaRPr kumimoji="1" lang="en-US" altLang="ja-JP" dirty="0"/>
          </a:p>
          <a:p>
            <a:pPr marL="0" indent="0">
              <a:buNone/>
            </a:pPr>
            <a:r>
              <a:rPr kumimoji="1" lang="en-US" altLang="ja-JP" dirty="0">
                <a:hlinkClick r:id="rId2"/>
              </a:rPr>
              <a:t>https://www.space.com/30417-parallax.html</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5E17B6BB-9509-4828-B945-5AB7CE64C345}"/>
              </a:ext>
            </a:extLst>
          </p:cNvPr>
          <p:cNvSpPr>
            <a:spLocks noGrp="1"/>
          </p:cNvSpPr>
          <p:nvPr>
            <p:ph type="title"/>
          </p:nvPr>
        </p:nvSpPr>
        <p:spPr>
          <a:xfrm>
            <a:off x="952107" y="881885"/>
            <a:ext cx="9905657" cy="653106"/>
          </a:xfrm>
        </p:spPr>
        <p:txBody>
          <a:bodyPr/>
          <a:lstStyle/>
          <a:p>
            <a:r>
              <a:rPr kumimoji="1" lang="ja-JP" altLang="en-US" dirty="0"/>
              <a:t>「視差</a:t>
            </a:r>
            <a:r>
              <a:rPr kumimoji="1" lang="en-US" altLang="ja-JP" dirty="0"/>
              <a:t>(parallax)</a:t>
            </a:r>
            <a:r>
              <a:rPr kumimoji="1" lang="ja-JP" altLang="en-US" dirty="0"/>
              <a:t>」が示唆するもの</a:t>
            </a:r>
            <a:br>
              <a:rPr kumimoji="1" lang="en-US" altLang="ja-JP" dirty="0"/>
            </a:br>
            <a:r>
              <a:rPr kumimoji="1" lang="en-US" altLang="ja-JP" sz="2800" dirty="0"/>
              <a:t>―“the parallax or parallactic drift” (</a:t>
            </a:r>
            <a:r>
              <a:rPr kumimoji="1" lang="en-US" altLang="ja-JP" sz="2800" i="1" dirty="0"/>
              <a:t>U</a:t>
            </a:r>
            <a:r>
              <a:rPr kumimoji="1" lang="en-US" altLang="ja-JP" sz="2800" dirty="0"/>
              <a:t> 17.1052)―</a:t>
            </a:r>
            <a:endParaRPr kumimoji="1" lang="ja-JP" altLang="en-US" sz="2800" dirty="0"/>
          </a:p>
        </p:txBody>
      </p:sp>
      <p:pic>
        <p:nvPicPr>
          <p:cNvPr id="4" name="図 3">
            <a:extLst>
              <a:ext uri="{FF2B5EF4-FFF2-40B4-BE49-F238E27FC236}">
                <a16:creationId xmlns:a16="http://schemas.microsoft.com/office/drawing/2014/main" id="{DA457AAD-73D5-4C43-8F4E-384F06BD5511}"/>
              </a:ext>
            </a:extLst>
          </p:cNvPr>
          <p:cNvPicPr>
            <a:picLocks noChangeAspect="1"/>
          </p:cNvPicPr>
          <p:nvPr/>
        </p:nvPicPr>
        <p:blipFill>
          <a:blip r:embed="rId3"/>
          <a:stretch>
            <a:fillRect/>
          </a:stretch>
        </p:blipFill>
        <p:spPr>
          <a:xfrm>
            <a:off x="796960" y="1730923"/>
            <a:ext cx="8356467" cy="4700513"/>
          </a:xfrm>
          <a:prstGeom prst="rect">
            <a:avLst/>
          </a:prstGeom>
        </p:spPr>
      </p:pic>
    </p:spTree>
    <p:extLst>
      <p:ext uri="{BB962C8B-B14F-4D97-AF65-F5344CB8AC3E}">
        <p14:creationId xmlns:p14="http://schemas.microsoft.com/office/powerpoint/2010/main" val="253188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AED210-AD55-4F09-916D-52209AA3C12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A5E33BF-7CC7-403A-BA3C-AD1AC3DE334D}"/>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CE61C6AF-9C44-4881-95D5-CEB261C37FD8}"/>
              </a:ext>
            </a:extLst>
          </p:cNvPr>
          <p:cNvPicPr>
            <a:picLocks noChangeAspect="1"/>
          </p:cNvPicPr>
          <p:nvPr/>
        </p:nvPicPr>
        <p:blipFill>
          <a:blip r:embed="rId2"/>
          <a:stretch>
            <a:fillRect/>
          </a:stretch>
        </p:blipFill>
        <p:spPr>
          <a:xfrm>
            <a:off x="-1" y="0"/>
            <a:ext cx="3271101" cy="6837510"/>
          </a:xfrm>
          <a:prstGeom prst="rect">
            <a:avLst/>
          </a:prstGeom>
        </p:spPr>
      </p:pic>
      <p:pic>
        <p:nvPicPr>
          <p:cNvPr id="7" name="図 6">
            <a:extLst>
              <a:ext uri="{FF2B5EF4-FFF2-40B4-BE49-F238E27FC236}">
                <a16:creationId xmlns:a16="http://schemas.microsoft.com/office/drawing/2014/main" id="{10AE1C96-8906-4B18-A339-0E9AE875E469}"/>
              </a:ext>
            </a:extLst>
          </p:cNvPr>
          <p:cNvPicPr>
            <a:picLocks noChangeAspect="1"/>
          </p:cNvPicPr>
          <p:nvPr/>
        </p:nvPicPr>
        <p:blipFill>
          <a:blip r:embed="rId3"/>
          <a:stretch>
            <a:fillRect/>
          </a:stretch>
        </p:blipFill>
        <p:spPr>
          <a:xfrm>
            <a:off x="8606673" y="-1"/>
            <a:ext cx="3585328" cy="6855345"/>
          </a:xfrm>
          <a:prstGeom prst="rect">
            <a:avLst/>
          </a:prstGeom>
        </p:spPr>
      </p:pic>
      <p:pic>
        <p:nvPicPr>
          <p:cNvPr id="9" name="図 8">
            <a:extLst>
              <a:ext uri="{FF2B5EF4-FFF2-40B4-BE49-F238E27FC236}">
                <a16:creationId xmlns:a16="http://schemas.microsoft.com/office/drawing/2014/main" id="{E5FED34E-EFBF-4E73-A3AA-4919652622EA}"/>
              </a:ext>
            </a:extLst>
          </p:cNvPr>
          <p:cNvPicPr>
            <a:picLocks noChangeAspect="1"/>
          </p:cNvPicPr>
          <p:nvPr/>
        </p:nvPicPr>
        <p:blipFill>
          <a:blip r:embed="rId4"/>
          <a:stretch>
            <a:fillRect/>
          </a:stretch>
        </p:blipFill>
        <p:spPr>
          <a:xfrm>
            <a:off x="7098384" y="-1"/>
            <a:ext cx="1508289" cy="6839056"/>
          </a:xfrm>
          <a:prstGeom prst="rect">
            <a:avLst/>
          </a:prstGeom>
        </p:spPr>
      </p:pic>
      <p:sp>
        <p:nvSpPr>
          <p:cNvPr id="10" name="テキスト ボックス 9">
            <a:extLst>
              <a:ext uri="{FF2B5EF4-FFF2-40B4-BE49-F238E27FC236}">
                <a16:creationId xmlns:a16="http://schemas.microsoft.com/office/drawing/2014/main" id="{0D4B8A30-5B3B-410F-9482-FE3FC51C2B01}"/>
              </a:ext>
            </a:extLst>
          </p:cNvPr>
          <p:cNvSpPr txBox="1"/>
          <p:nvPr/>
        </p:nvSpPr>
        <p:spPr>
          <a:xfrm>
            <a:off x="575035" y="6452647"/>
            <a:ext cx="1357460" cy="369332"/>
          </a:xfrm>
          <a:prstGeom prst="rect">
            <a:avLst/>
          </a:prstGeom>
          <a:noFill/>
        </p:spPr>
        <p:txBody>
          <a:bodyPr wrap="square" rtlCol="0">
            <a:spAutoFit/>
          </a:bodyPr>
          <a:lstStyle/>
          <a:p>
            <a:r>
              <a:rPr kumimoji="1" lang="ja-JP" altLang="en-US" dirty="0"/>
              <a:t>宮原駿さん</a:t>
            </a:r>
          </a:p>
        </p:txBody>
      </p:sp>
    </p:spTree>
    <p:extLst>
      <p:ext uri="{BB962C8B-B14F-4D97-AF65-F5344CB8AC3E}">
        <p14:creationId xmlns:p14="http://schemas.microsoft.com/office/powerpoint/2010/main" val="2280003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50D909F-27CE-496A-9FB1-CF0CAE53A781}"/>
              </a:ext>
            </a:extLst>
          </p:cNvPr>
          <p:cNvSpPr>
            <a:spLocks noGrp="1"/>
          </p:cNvSpPr>
          <p:nvPr>
            <p:ph idx="1"/>
          </p:nvPr>
        </p:nvSpPr>
        <p:spPr>
          <a:xfrm>
            <a:off x="1034979" y="577781"/>
            <a:ext cx="10309609" cy="4521757"/>
          </a:xfrm>
        </p:spPr>
        <p:txBody>
          <a:bodyPr>
            <a:normAutofit fontScale="55000" lnSpcReduction="20000"/>
          </a:bodyPr>
          <a:lstStyle/>
          <a:p>
            <a:pPr marL="0" indent="0">
              <a:buNone/>
            </a:pPr>
            <a:r>
              <a:rPr kumimoji="1" lang="ja-JP" altLang="en-US" sz="4400" dirty="0"/>
              <a:t>ひとつの物体（ここでは天体）を</a:t>
            </a:r>
            <a:r>
              <a:rPr lang="ja-JP" altLang="en-US" sz="4400" dirty="0"/>
              <a:t>観測</a:t>
            </a:r>
            <a:r>
              <a:rPr kumimoji="1" lang="ja-JP" altLang="en-US" sz="4400" dirty="0"/>
              <a:t>するためには、もう一人の別の人物</a:t>
            </a:r>
            <a:r>
              <a:rPr kumimoji="1" lang="en-US" altLang="ja-JP" sz="4400" dirty="0"/>
              <a:t>(a different man)</a:t>
            </a:r>
            <a:r>
              <a:rPr kumimoji="1" lang="ja-JP" altLang="en-US" sz="4400" dirty="0"/>
              <a:t>、すなわち</a:t>
            </a:r>
            <a:r>
              <a:rPr kumimoji="1" lang="en-US" altLang="ja-JP" sz="4400" dirty="0"/>
              <a:t>〈</a:t>
            </a:r>
            <a:r>
              <a:rPr kumimoji="1" lang="ja-JP" altLang="en-US" sz="4400" dirty="0"/>
              <a:t>他者</a:t>
            </a:r>
            <a:r>
              <a:rPr kumimoji="1" lang="en-US" altLang="ja-JP" sz="4400" dirty="0"/>
              <a:t>〉</a:t>
            </a:r>
            <a:r>
              <a:rPr kumimoji="1" lang="ja-JP" altLang="en-US" sz="4400" dirty="0"/>
              <a:t>が必要であるということ</a:t>
            </a:r>
            <a:endParaRPr kumimoji="1" lang="en-US" altLang="ja-JP" sz="4400" dirty="0"/>
          </a:p>
          <a:p>
            <a:pPr marL="0" indent="0">
              <a:buNone/>
            </a:pPr>
            <a:endParaRPr lang="en-US" altLang="ja-JP" sz="4400" dirty="0"/>
          </a:p>
          <a:p>
            <a:pPr marL="0" indent="0">
              <a:buNone/>
            </a:pPr>
            <a:r>
              <a:rPr lang="ja-JP" altLang="en-US" sz="4000" dirty="0"/>
              <a:t>〇スティーヴン</a:t>
            </a:r>
            <a:endParaRPr lang="en-US" altLang="ja-JP" sz="4000" dirty="0"/>
          </a:p>
          <a:p>
            <a:pPr marL="0" indent="0">
              <a:buNone/>
            </a:pPr>
            <a:r>
              <a:rPr kumimoji="1" lang="en-US" altLang="ja-JP" sz="4000" dirty="0"/>
              <a:t>Dublin. I have much, much to </a:t>
            </a:r>
            <a:r>
              <a:rPr kumimoji="1" lang="en-US" altLang="ja-JP" sz="4000" dirty="0">
                <a:solidFill>
                  <a:srgbClr val="FFFF00"/>
                </a:solidFill>
              </a:rPr>
              <a:t>learn</a:t>
            </a:r>
            <a:r>
              <a:rPr kumimoji="1" lang="en-US" altLang="ja-JP" sz="4000" dirty="0"/>
              <a:t>. (</a:t>
            </a:r>
            <a:r>
              <a:rPr kumimoji="1" lang="en-US" altLang="ja-JP" sz="4000" i="1" dirty="0"/>
              <a:t>U</a:t>
            </a:r>
            <a:r>
              <a:rPr kumimoji="1" lang="en-US" altLang="ja-JP" sz="4000" dirty="0"/>
              <a:t> 7.915)</a:t>
            </a:r>
          </a:p>
          <a:p>
            <a:pPr marL="0" indent="0">
              <a:buNone/>
            </a:pPr>
            <a:endParaRPr kumimoji="1" lang="en-US" altLang="ja-JP" sz="4000" dirty="0"/>
          </a:p>
          <a:p>
            <a:pPr marL="0" indent="0">
              <a:buNone/>
            </a:pPr>
            <a:r>
              <a:rPr kumimoji="1" lang="en-US" altLang="ja-JP" sz="4000" dirty="0"/>
              <a:t>○</a:t>
            </a:r>
            <a:r>
              <a:rPr kumimoji="1" lang="ja-JP" altLang="en-US" sz="4000" dirty="0"/>
              <a:t>ブルーム</a:t>
            </a:r>
          </a:p>
          <a:p>
            <a:pPr marL="0" indent="0">
              <a:buNone/>
            </a:pPr>
            <a:r>
              <a:rPr kumimoji="1" lang="en-US" altLang="ja-JP" sz="4000" dirty="0"/>
              <a:t>Still you </a:t>
            </a:r>
            <a:r>
              <a:rPr kumimoji="1" lang="en-US" altLang="ja-JP" sz="4000" dirty="0">
                <a:solidFill>
                  <a:srgbClr val="FFFF00"/>
                </a:solidFill>
              </a:rPr>
              <a:t>learn</a:t>
            </a:r>
            <a:r>
              <a:rPr kumimoji="1" lang="en-US" altLang="ja-JP" sz="4000" dirty="0"/>
              <a:t> something. See ourselves as others see us.(</a:t>
            </a:r>
            <a:r>
              <a:rPr kumimoji="1" lang="en-US" altLang="ja-JP" sz="4000" i="1" dirty="0"/>
              <a:t>U</a:t>
            </a:r>
            <a:r>
              <a:rPr kumimoji="1" lang="en-US" altLang="ja-JP" sz="4000" dirty="0"/>
              <a:t> 13.1057-58)</a:t>
            </a:r>
          </a:p>
          <a:p>
            <a:pPr marL="0" indent="0">
              <a:buNone/>
            </a:pPr>
            <a:endParaRPr lang="en-US" altLang="ja-JP" sz="4400" dirty="0"/>
          </a:p>
          <a:p>
            <a:pPr marL="0" indent="0">
              <a:buNone/>
            </a:pPr>
            <a:r>
              <a:rPr kumimoji="1" lang="ja-JP" altLang="en-US" sz="4400" dirty="0"/>
              <a:t>→</a:t>
            </a:r>
            <a:r>
              <a:rPr kumimoji="1" lang="en-US" altLang="ja-JP" sz="4400" dirty="0"/>
              <a:t>〈</a:t>
            </a:r>
            <a:r>
              <a:rPr kumimoji="1" lang="ja-JP" altLang="en-US" sz="4400" dirty="0"/>
              <a:t>私</a:t>
            </a:r>
            <a:r>
              <a:rPr kumimoji="1" lang="en-US" altLang="ja-JP" sz="4400" dirty="0"/>
              <a:t>〉</a:t>
            </a:r>
            <a:r>
              <a:rPr kumimoji="1" lang="ja-JP" altLang="en-US" sz="4400" dirty="0"/>
              <a:t>には「学ぶことがたくさん、たくさんある」と述べるスティーヴンと、己に向かって「</a:t>
            </a:r>
            <a:r>
              <a:rPr kumimoji="1" lang="ja-JP" altLang="en-US" sz="4400" u="sng" dirty="0"/>
              <a:t>お前は</a:t>
            </a:r>
            <a:r>
              <a:rPr kumimoji="1" lang="ja-JP" altLang="en-US" sz="4400" dirty="0"/>
              <a:t>まだ学ぶことがある」と呼びかける、すなわち自己を分割（≒他者化）し、「他の人たちが自分たちを見るように、己自身を見よ」と述べるブルーム</a:t>
            </a:r>
            <a:endParaRPr kumimoji="1" lang="en-US" altLang="ja-JP" sz="4400" dirty="0"/>
          </a:p>
          <a:p>
            <a:pPr marL="0" indent="0">
              <a:buNone/>
            </a:pPr>
            <a:endParaRPr kumimoji="1" lang="en-US" altLang="ja-JP" dirty="0"/>
          </a:p>
          <a:p>
            <a:pPr marL="0" indent="0">
              <a:buNone/>
            </a:pPr>
            <a:endParaRPr kumimoji="1" lang="en-US" altLang="ja-JP" dirty="0"/>
          </a:p>
          <a:p>
            <a:pPr marL="0" indent="0">
              <a:buNone/>
            </a:pPr>
            <a:endParaRPr kumimoji="1" lang="en-US" altLang="ja-JP" dirty="0"/>
          </a:p>
        </p:txBody>
      </p:sp>
      <p:sp>
        <p:nvSpPr>
          <p:cNvPr id="4" name="テキスト ボックス 3">
            <a:extLst>
              <a:ext uri="{FF2B5EF4-FFF2-40B4-BE49-F238E27FC236}">
                <a16:creationId xmlns:a16="http://schemas.microsoft.com/office/drawing/2014/main" id="{37640BBF-64B9-489D-9E4E-4405737C4893}"/>
              </a:ext>
            </a:extLst>
          </p:cNvPr>
          <p:cNvSpPr txBox="1"/>
          <p:nvPr/>
        </p:nvSpPr>
        <p:spPr>
          <a:xfrm>
            <a:off x="1034979" y="5275385"/>
            <a:ext cx="10145211" cy="923330"/>
          </a:xfrm>
          <a:prstGeom prst="rect">
            <a:avLst/>
          </a:prstGeom>
          <a:noFill/>
          <a:ln>
            <a:solidFill>
              <a:schemeClr val="bg1"/>
            </a:solidFill>
          </a:ln>
        </p:spPr>
        <p:txBody>
          <a:bodyPr wrap="square" rtlCol="0">
            <a:spAutoFit/>
          </a:bodyPr>
          <a:lstStyle/>
          <a:p>
            <a:r>
              <a:rPr kumimoji="1" lang="en-US" altLang="ja-JP" dirty="0">
                <a:solidFill>
                  <a:schemeClr val="bg1"/>
                </a:solidFill>
              </a:rPr>
              <a:t>※</a:t>
            </a:r>
            <a:r>
              <a:rPr kumimoji="1" lang="ja-JP" altLang="en-US" dirty="0">
                <a:solidFill>
                  <a:schemeClr val="bg1"/>
                </a:solidFill>
              </a:rPr>
              <a:t>ただし、「ヒュー・ケナーが早くから注意を喚起していたように、パララックスによって必ずしも客観的に正しい理解が得られるとはかぎらない」（</a:t>
            </a:r>
            <a:r>
              <a:rPr kumimoji="1" lang="en-US" altLang="ja-JP" dirty="0">
                <a:solidFill>
                  <a:schemeClr val="bg1"/>
                </a:solidFill>
              </a:rPr>
              <a:t>257</a:t>
            </a:r>
            <a:r>
              <a:rPr kumimoji="1" lang="ja-JP" altLang="en-US" dirty="0">
                <a:solidFill>
                  <a:schemeClr val="bg1"/>
                </a:solidFill>
              </a:rPr>
              <a:t>）ことも重要な視点ではある</a:t>
            </a:r>
          </a:p>
          <a:p>
            <a:r>
              <a:rPr kumimoji="1" lang="ja-JP" altLang="en-US" dirty="0">
                <a:solidFill>
                  <a:schemeClr val="bg1"/>
                </a:solidFill>
              </a:rPr>
              <a:t>→</a:t>
            </a:r>
            <a:r>
              <a:rPr kumimoji="1" lang="en-US" altLang="ja-JP" dirty="0">
                <a:solidFill>
                  <a:schemeClr val="bg1"/>
                </a:solidFill>
              </a:rPr>
              <a:t>『</a:t>
            </a:r>
            <a:r>
              <a:rPr kumimoji="1" lang="ja-JP" altLang="en-US" dirty="0">
                <a:solidFill>
                  <a:schemeClr val="bg1"/>
                </a:solidFill>
              </a:rPr>
              <a:t>ジョイスの挑戦</a:t>
            </a:r>
            <a:r>
              <a:rPr kumimoji="1" lang="en-US" altLang="ja-JP" dirty="0">
                <a:solidFill>
                  <a:schemeClr val="bg1"/>
                </a:solidFill>
              </a:rPr>
              <a:t>』</a:t>
            </a:r>
            <a:r>
              <a:rPr kumimoji="1" lang="ja-JP" altLang="en-US" dirty="0">
                <a:solidFill>
                  <a:schemeClr val="bg1"/>
                </a:solidFill>
              </a:rPr>
              <a:t>の新井智也さんのコラム「パララックス」</a:t>
            </a:r>
            <a:r>
              <a:rPr kumimoji="1" lang="en-US" altLang="ja-JP" dirty="0">
                <a:solidFill>
                  <a:schemeClr val="bg1"/>
                </a:solidFill>
              </a:rPr>
              <a:t>(255-58)</a:t>
            </a:r>
            <a:r>
              <a:rPr kumimoji="1" lang="ja-JP" altLang="en-US" dirty="0">
                <a:solidFill>
                  <a:schemeClr val="bg1"/>
                </a:solidFill>
              </a:rPr>
              <a:t>を参照のこと</a:t>
            </a:r>
          </a:p>
        </p:txBody>
      </p:sp>
    </p:spTree>
    <p:extLst>
      <p:ext uri="{BB962C8B-B14F-4D97-AF65-F5344CB8AC3E}">
        <p14:creationId xmlns:p14="http://schemas.microsoft.com/office/powerpoint/2010/main" val="28936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1000"/>
                                        <p:tgtEl>
                                          <p:spTgt spid="2">
                                            <p:txEl>
                                              <p:pRg st="8" end="8"/>
                                            </p:txEl>
                                          </p:spTgt>
                                        </p:tgtEl>
                                      </p:cBhvr>
                                    </p:animEffect>
                                    <p:anim calcmode="lin" valueType="num">
                                      <p:cBhvr>
                                        <p:cTn id="3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6E8DEED-3E14-4B56-8E38-B703FAD39A39}"/>
              </a:ext>
            </a:extLst>
          </p:cNvPr>
          <p:cNvSpPr>
            <a:spLocks noGrp="1"/>
          </p:cNvSpPr>
          <p:nvPr>
            <p:ph idx="1"/>
          </p:nvPr>
        </p:nvSpPr>
        <p:spPr>
          <a:xfrm>
            <a:off x="1060515" y="791852"/>
            <a:ext cx="5213023" cy="5448691"/>
          </a:xfrm>
        </p:spPr>
        <p:txBody>
          <a:bodyPr>
            <a:normAutofit fontScale="92500" lnSpcReduction="20000"/>
          </a:bodyPr>
          <a:lstStyle/>
          <a:p>
            <a:pPr marL="0" indent="0">
              <a:buNone/>
            </a:pPr>
            <a:r>
              <a:rPr kumimoji="1" lang="ja-JP" altLang="en-US" dirty="0"/>
              <a:t>別れに当って、いかにして彼らは互いに暇乞いをしたか？</a:t>
            </a:r>
          </a:p>
          <a:p>
            <a:pPr marL="0" indent="0">
              <a:buNone/>
            </a:pPr>
            <a:r>
              <a:rPr kumimoji="1" lang="ja-JP" altLang="en-US" dirty="0"/>
              <a:t>同じ戸口の敷居の両側に直立したまま向い合って、別れを告げる腕の線を</a:t>
            </a:r>
            <a:r>
              <a:rPr kumimoji="1" lang="ja-JP" altLang="en-US" u="sng" dirty="0"/>
              <a:t>二直角の和より小なる任意の角度</a:t>
            </a:r>
            <a:r>
              <a:rPr kumimoji="1" lang="ja-JP" altLang="en-US" dirty="0"/>
              <a:t>をなす任意の接点において結びつけることによって。</a:t>
            </a:r>
            <a:endParaRPr kumimoji="1" lang="en-US" altLang="ja-JP" dirty="0"/>
          </a:p>
          <a:p>
            <a:pPr marL="0" indent="0">
              <a:buNone/>
            </a:pPr>
            <a:endParaRPr lang="en-US" altLang="ja-JP" dirty="0"/>
          </a:p>
          <a:p>
            <a:pPr marL="0" indent="0">
              <a:buNone/>
            </a:pPr>
            <a:r>
              <a:rPr kumimoji="1" lang="ja-JP" altLang="en-US" dirty="0"/>
              <a:t>→握手をする二人の男たち</a:t>
            </a:r>
            <a:endParaRPr kumimoji="1" lang="en-US" altLang="ja-JP" dirty="0"/>
          </a:p>
          <a:p>
            <a:pPr marL="0" indent="0">
              <a:buNone/>
            </a:pPr>
            <a:r>
              <a:rPr lang="ja-JP" altLang="en-US" dirty="0"/>
              <a:t>→その両者の中心に位置する「太陽」としてのモリー</a:t>
            </a:r>
            <a:endParaRPr lang="en-US" altLang="ja-JP" dirty="0"/>
          </a:p>
          <a:p>
            <a:pPr marL="0" indent="0">
              <a:buNone/>
            </a:pPr>
            <a:r>
              <a:rPr kumimoji="1" lang="ja-JP" altLang="en-US" dirty="0"/>
              <a:t>→</a:t>
            </a:r>
            <a:r>
              <a:rPr lang="en-US" altLang="ja-JP" dirty="0"/>
              <a:t>”t</a:t>
            </a:r>
            <a:r>
              <a:rPr kumimoji="1" lang="en-US" altLang="ja-JP" dirty="0"/>
              <a:t>he sun shines for you” (</a:t>
            </a:r>
            <a:r>
              <a:rPr kumimoji="1" lang="en-US" altLang="ja-JP" i="1" dirty="0"/>
              <a:t>U</a:t>
            </a:r>
            <a:r>
              <a:rPr kumimoji="1" lang="en-US" altLang="ja-JP" dirty="0"/>
              <a:t> 18.1571-72, 1578)</a:t>
            </a:r>
            <a:endParaRPr kumimoji="1" lang="ja-JP" altLang="en-US" dirty="0"/>
          </a:p>
        </p:txBody>
      </p:sp>
      <p:pic>
        <p:nvPicPr>
          <p:cNvPr id="4" name="図 3">
            <a:extLst>
              <a:ext uri="{FF2B5EF4-FFF2-40B4-BE49-F238E27FC236}">
                <a16:creationId xmlns:a16="http://schemas.microsoft.com/office/drawing/2014/main" id="{F178CF9E-B7D1-4369-A30A-6D250DE6F38F}"/>
              </a:ext>
            </a:extLst>
          </p:cNvPr>
          <p:cNvPicPr>
            <a:picLocks noChangeAspect="1"/>
          </p:cNvPicPr>
          <p:nvPr/>
        </p:nvPicPr>
        <p:blipFill>
          <a:blip r:embed="rId2"/>
          <a:stretch>
            <a:fillRect/>
          </a:stretch>
        </p:blipFill>
        <p:spPr>
          <a:xfrm>
            <a:off x="6152826" y="437765"/>
            <a:ext cx="5239420" cy="2946457"/>
          </a:xfrm>
          <a:prstGeom prst="rect">
            <a:avLst/>
          </a:prstGeom>
        </p:spPr>
      </p:pic>
      <p:pic>
        <p:nvPicPr>
          <p:cNvPr id="5" name="図 4">
            <a:extLst>
              <a:ext uri="{FF2B5EF4-FFF2-40B4-BE49-F238E27FC236}">
                <a16:creationId xmlns:a16="http://schemas.microsoft.com/office/drawing/2014/main" id="{C1E9E67C-8461-4321-9C9F-F09364C9FBB1}"/>
              </a:ext>
            </a:extLst>
          </p:cNvPr>
          <p:cNvPicPr>
            <a:picLocks noChangeAspect="1"/>
          </p:cNvPicPr>
          <p:nvPr/>
        </p:nvPicPr>
        <p:blipFill>
          <a:blip r:embed="rId3"/>
          <a:stretch>
            <a:fillRect/>
          </a:stretch>
        </p:blipFill>
        <p:spPr>
          <a:xfrm>
            <a:off x="6989976" y="2686859"/>
            <a:ext cx="3609004" cy="3609004"/>
          </a:xfrm>
          <a:prstGeom prst="rect">
            <a:avLst/>
          </a:prstGeom>
        </p:spPr>
      </p:pic>
    </p:spTree>
    <p:extLst>
      <p:ext uri="{BB962C8B-B14F-4D97-AF65-F5344CB8AC3E}">
        <p14:creationId xmlns:p14="http://schemas.microsoft.com/office/powerpoint/2010/main" val="161350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408B090-1724-48C9-8D20-297F57976A99}"/>
              </a:ext>
            </a:extLst>
          </p:cNvPr>
          <p:cNvPicPr>
            <a:picLocks noChangeAspect="1"/>
          </p:cNvPicPr>
          <p:nvPr/>
        </p:nvPicPr>
        <p:blipFill>
          <a:blip r:embed="rId2"/>
          <a:stretch>
            <a:fillRect/>
          </a:stretch>
        </p:blipFill>
        <p:spPr>
          <a:xfrm>
            <a:off x="4677836" y="0"/>
            <a:ext cx="2836328" cy="3836709"/>
          </a:xfrm>
          <a:prstGeom prst="rect">
            <a:avLst/>
          </a:prstGeom>
        </p:spPr>
      </p:pic>
      <p:pic>
        <p:nvPicPr>
          <p:cNvPr id="5" name="図 4">
            <a:extLst>
              <a:ext uri="{FF2B5EF4-FFF2-40B4-BE49-F238E27FC236}">
                <a16:creationId xmlns:a16="http://schemas.microsoft.com/office/drawing/2014/main" id="{4943B4C2-E4CB-4BD5-96E0-8FC60B748864}"/>
              </a:ext>
            </a:extLst>
          </p:cNvPr>
          <p:cNvPicPr>
            <a:picLocks noChangeAspect="1"/>
          </p:cNvPicPr>
          <p:nvPr/>
        </p:nvPicPr>
        <p:blipFill>
          <a:blip r:embed="rId3"/>
          <a:stretch>
            <a:fillRect/>
          </a:stretch>
        </p:blipFill>
        <p:spPr>
          <a:xfrm>
            <a:off x="9802161" y="3352496"/>
            <a:ext cx="2389839" cy="3505504"/>
          </a:xfrm>
          <a:prstGeom prst="rect">
            <a:avLst/>
          </a:prstGeom>
        </p:spPr>
      </p:pic>
      <p:pic>
        <p:nvPicPr>
          <p:cNvPr id="6" name="図 5">
            <a:extLst>
              <a:ext uri="{FF2B5EF4-FFF2-40B4-BE49-F238E27FC236}">
                <a16:creationId xmlns:a16="http://schemas.microsoft.com/office/drawing/2014/main" id="{E5A94405-CF35-481B-8950-CCE24273D628}"/>
              </a:ext>
            </a:extLst>
          </p:cNvPr>
          <p:cNvPicPr>
            <a:picLocks noChangeAspect="1"/>
          </p:cNvPicPr>
          <p:nvPr/>
        </p:nvPicPr>
        <p:blipFill>
          <a:blip r:embed="rId4"/>
          <a:stretch>
            <a:fillRect/>
          </a:stretch>
        </p:blipFill>
        <p:spPr>
          <a:xfrm>
            <a:off x="0" y="3306789"/>
            <a:ext cx="2386032" cy="3551211"/>
          </a:xfrm>
          <a:prstGeom prst="rect">
            <a:avLst/>
          </a:prstGeom>
        </p:spPr>
      </p:pic>
    </p:spTree>
    <p:extLst>
      <p:ext uri="{BB962C8B-B14F-4D97-AF65-F5344CB8AC3E}">
        <p14:creationId xmlns:p14="http://schemas.microsoft.com/office/powerpoint/2010/main" val="3360746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D507B59-6257-45D7-B10C-71C68B493FCC}"/>
              </a:ext>
            </a:extLst>
          </p:cNvPr>
          <p:cNvSpPr>
            <a:spLocks noGrp="1"/>
          </p:cNvSpPr>
          <p:nvPr>
            <p:ph idx="1"/>
          </p:nvPr>
        </p:nvSpPr>
        <p:spPr/>
        <p:txBody>
          <a:bodyPr/>
          <a:lstStyle/>
          <a:p>
            <a:endParaRPr kumimoji="1" lang="ja-JP" altLang="en-US"/>
          </a:p>
        </p:txBody>
      </p:sp>
      <p:sp>
        <p:nvSpPr>
          <p:cNvPr id="3" name="タイトル 2">
            <a:extLst>
              <a:ext uri="{FF2B5EF4-FFF2-40B4-BE49-F238E27FC236}">
                <a16:creationId xmlns:a16="http://schemas.microsoft.com/office/drawing/2014/main" id="{A7652CCB-0AFF-45AD-A671-AE7147A660F2}"/>
              </a:ext>
            </a:extLst>
          </p:cNvPr>
          <p:cNvSpPr>
            <a:spLocks noGrp="1"/>
          </p:cNvSpPr>
          <p:nvPr>
            <p:ph type="title"/>
          </p:nvPr>
        </p:nvSpPr>
        <p:spPr/>
        <p:txBody>
          <a:bodyPr/>
          <a:lstStyle/>
          <a:p>
            <a:endParaRPr kumimoji="1" lang="ja-JP" altLang="en-US"/>
          </a:p>
        </p:txBody>
      </p:sp>
      <p:pic>
        <p:nvPicPr>
          <p:cNvPr id="5" name="図 4">
            <a:extLst>
              <a:ext uri="{FF2B5EF4-FFF2-40B4-BE49-F238E27FC236}">
                <a16:creationId xmlns:a16="http://schemas.microsoft.com/office/drawing/2014/main" id="{8F8683FB-1BF2-468E-8302-56E40144BD3D}"/>
              </a:ext>
            </a:extLst>
          </p:cNvPr>
          <p:cNvPicPr>
            <a:picLocks noChangeAspect="1"/>
          </p:cNvPicPr>
          <p:nvPr/>
        </p:nvPicPr>
        <p:blipFill>
          <a:blip r:embed="rId2"/>
          <a:stretch>
            <a:fillRect/>
          </a:stretch>
        </p:blipFill>
        <p:spPr>
          <a:xfrm>
            <a:off x="797444" y="416202"/>
            <a:ext cx="8282477" cy="6025595"/>
          </a:xfrm>
          <a:prstGeom prst="rect">
            <a:avLst/>
          </a:prstGeom>
        </p:spPr>
      </p:pic>
    </p:spTree>
    <p:extLst>
      <p:ext uri="{BB962C8B-B14F-4D97-AF65-F5344CB8AC3E}">
        <p14:creationId xmlns:p14="http://schemas.microsoft.com/office/powerpoint/2010/main" val="2434805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381B5AD-8047-441A-A422-2BD701585178}"/>
              </a:ext>
            </a:extLst>
          </p:cNvPr>
          <p:cNvSpPr>
            <a:spLocks noGrp="1"/>
          </p:cNvSpPr>
          <p:nvPr>
            <p:ph idx="1"/>
          </p:nvPr>
        </p:nvSpPr>
        <p:spPr>
          <a:xfrm>
            <a:off x="1133061" y="4780722"/>
            <a:ext cx="4403035" cy="934150"/>
          </a:xfrm>
        </p:spPr>
        <p:txBody>
          <a:bodyPr>
            <a:normAutofit/>
          </a:bodyPr>
          <a:lstStyle/>
          <a:p>
            <a:pPr marL="0" indent="0">
              <a:buNone/>
            </a:pPr>
            <a:r>
              <a:rPr kumimoji="1" lang="en-US" altLang="ja-JP" dirty="0"/>
              <a:t>1922</a:t>
            </a:r>
            <a:r>
              <a:rPr kumimoji="1" lang="ja-JP" altLang="en-US" dirty="0"/>
              <a:t>年版</a:t>
            </a:r>
            <a:r>
              <a:rPr kumimoji="1" lang="en-US" altLang="ja-JP" dirty="0"/>
              <a:t>(Oxford</a:t>
            </a:r>
            <a:r>
              <a:rPr kumimoji="1" lang="ja-JP" altLang="en-US" dirty="0"/>
              <a:t>版）→</a:t>
            </a:r>
          </a:p>
        </p:txBody>
      </p:sp>
      <p:sp>
        <p:nvSpPr>
          <p:cNvPr id="3" name="タイトル 2">
            <a:extLst>
              <a:ext uri="{FF2B5EF4-FFF2-40B4-BE49-F238E27FC236}">
                <a16:creationId xmlns:a16="http://schemas.microsoft.com/office/drawing/2014/main" id="{5749CD98-9999-495D-B1CA-B06BDBECB20E}"/>
              </a:ext>
            </a:extLst>
          </p:cNvPr>
          <p:cNvSpPr>
            <a:spLocks noGrp="1"/>
          </p:cNvSpPr>
          <p:nvPr>
            <p:ph type="title"/>
          </p:nvPr>
        </p:nvSpPr>
        <p:spPr>
          <a:xfrm>
            <a:off x="7364896" y="881885"/>
            <a:ext cx="3492868" cy="653106"/>
          </a:xfrm>
        </p:spPr>
        <p:txBody>
          <a:bodyPr/>
          <a:lstStyle/>
          <a:p>
            <a:r>
              <a:rPr kumimoji="1" lang="ja-JP" altLang="en-US" dirty="0"/>
              <a:t>←</a:t>
            </a:r>
            <a:r>
              <a:rPr kumimoji="1" lang="en-US" altLang="ja-JP" dirty="0"/>
              <a:t>Gabler</a:t>
            </a:r>
            <a:r>
              <a:rPr kumimoji="1" lang="ja-JP" altLang="en-US" dirty="0"/>
              <a:t>版</a:t>
            </a:r>
          </a:p>
        </p:txBody>
      </p:sp>
      <p:pic>
        <p:nvPicPr>
          <p:cNvPr id="5" name="図 4">
            <a:extLst>
              <a:ext uri="{FF2B5EF4-FFF2-40B4-BE49-F238E27FC236}">
                <a16:creationId xmlns:a16="http://schemas.microsoft.com/office/drawing/2014/main" id="{C5B38BC3-2BE4-4402-9F84-8A7A14B8C673}"/>
              </a:ext>
            </a:extLst>
          </p:cNvPr>
          <p:cNvPicPr>
            <a:picLocks noChangeAspect="1"/>
          </p:cNvPicPr>
          <p:nvPr/>
        </p:nvPicPr>
        <p:blipFill>
          <a:blip r:embed="rId2"/>
          <a:stretch>
            <a:fillRect/>
          </a:stretch>
        </p:blipFill>
        <p:spPr>
          <a:xfrm>
            <a:off x="760048" y="424896"/>
            <a:ext cx="6386187" cy="3839304"/>
          </a:xfrm>
          <a:prstGeom prst="rect">
            <a:avLst/>
          </a:prstGeom>
        </p:spPr>
      </p:pic>
      <p:pic>
        <p:nvPicPr>
          <p:cNvPr id="7" name="図 6">
            <a:extLst>
              <a:ext uri="{FF2B5EF4-FFF2-40B4-BE49-F238E27FC236}">
                <a16:creationId xmlns:a16="http://schemas.microsoft.com/office/drawing/2014/main" id="{99C2238A-C0DC-41DA-8B49-C3B3F8C0DD17}"/>
              </a:ext>
            </a:extLst>
          </p:cNvPr>
          <p:cNvPicPr>
            <a:picLocks noChangeAspect="1"/>
          </p:cNvPicPr>
          <p:nvPr/>
        </p:nvPicPr>
        <p:blipFill rotWithShape="1">
          <a:blip r:embed="rId3"/>
          <a:srcRect r="3339"/>
          <a:stretch/>
        </p:blipFill>
        <p:spPr>
          <a:xfrm>
            <a:off x="5677195" y="2316083"/>
            <a:ext cx="5754757" cy="4117021"/>
          </a:xfrm>
          <a:prstGeom prst="rect">
            <a:avLst/>
          </a:prstGeom>
        </p:spPr>
      </p:pic>
    </p:spTree>
    <p:extLst>
      <p:ext uri="{BB962C8B-B14F-4D97-AF65-F5344CB8AC3E}">
        <p14:creationId xmlns:p14="http://schemas.microsoft.com/office/powerpoint/2010/main" val="31054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532E9E3-858A-486F-AD95-3A548D9808B7}"/>
              </a:ext>
            </a:extLst>
          </p:cNvPr>
          <p:cNvSpPr>
            <a:spLocks noGrp="1"/>
          </p:cNvSpPr>
          <p:nvPr>
            <p:ph idx="1"/>
          </p:nvPr>
        </p:nvSpPr>
        <p:spPr>
          <a:xfrm>
            <a:off x="1032933" y="1391478"/>
            <a:ext cx="10210799" cy="5009322"/>
          </a:xfrm>
        </p:spPr>
        <p:txBody>
          <a:bodyPr>
            <a:normAutofit fontScale="77500" lnSpcReduction="20000"/>
          </a:bodyPr>
          <a:lstStyle/>
          <a:p>
            <a:pPr marL="0" indent="0">
              <a:buNone/>
            </a:pPr>
            <a:r>
              <a:rPr kumimoji="1" lang="ja-JP" altLang="en-US" dirty="0"/>
              <a:t>第</a:t>
            </a:r>
            <a:r>
              <a:rPr kumimoji="1" lang="en-US" altLang="ja-JP" dirty="0"/>
              <a:t>17</a:t>
            </a:r>
            <a:r>
              <a:rPr kumimoji="1" lang="ja-JP" altLang="en-US" dirty="0"/>
              <a:t>挿話で、ブルームは自宅に帰るだけでなく、モリーのいるベッドに帰る</a:t>
            </a:r>
            <a:endParaRPr kumimoji="1" lang="en-US" altLang="ja-JP" dirty="0"/>
          </a:p>
          <a:p>
            <a:pPr marL="0" indent="0">
              <a:buNone/>
            </a:pPr>
            <a:r>
              <a:rPr kumimoji="1" lang="ja-JP" altLang="en-US" dirty="0"/>
              <a:t>→二重の帰還／帰還の帰還</a:t>
            </a:r>
            <a:endParaRPr kumimoji="1" lang="en-US" altLang="ja-JP" dirty="0"/>
          </a:p>
          <a:p>
            <a:pPr marL="0" indent="0">
              <a:buNone/>
            </a:pPr>
            <a:endParaRPr kumimoji="1" lang="en-US" altLang="ja-JP" dirty="0"/>
          </a:p>
          <a:p>
            <a:pPr marL="0" indent="0">
              <a:buNone/>
            </a:pPr>
            <a:r>
              <a:rPr kumimoji="1" lang="ja-JP" altLang="en-US" dirty="0"/>
              <a:t>もうひとつのあの世界は嫌いですと彼女が手紙に書いてたな。おれだっていやだ。まだこれから見たり聞いたりさわったりしたいものがいっぱいある。すぐそばで生きている暖かい体の感触。</a:t>
            </a:r>
            <a:r>
              <a:rPr kumimoji="1" lang="en-US" altLang="ja-JP" dirty="0"/>
              <a:t>【</a:t>
            </a:r>
            <a:r>
              <a:rPr kumimoji="1" lang="ja-JP" altLang="en-US" dirty="0"/>
              <a:t>中略</a:t>
            </a:r>
            <a:r>
              <a:rPr kumimoji="1" lang="en-US" altLang="ja-JP" dirty="0"/>
              <a:t>】</a:t>
            </a:r>
            <a:r>
              <a:rPr kumimoji="1" lang="ja-JP" altLang="en-US" dirty="0">
                <a:solidFill>
                  <a:srgbClr val="FFFF00"/>
                </a:solidFill>
              </a:rPr>
              <a:t>暖かいベッド、暖かい血のみなぎる生命</a:t>
            </a:r>
            <a:r>
              <a:rPr kumimoji="1" lang="ja-JP" altLang="en-US" dirty="0"/>
              <a:t>。（集英社文庫訳 </a:t>
            </a:r>
            <a:r>
              <a:rPr kumimoji="1" lang="en-US" altLang="ja-JP" dirty="0"/>
              <a:t>283)</a:t>
            </a:r>
          </a:p>
          <a:p>
            <a:pPr marL="0" indent="0">
              <a:buNone/>
            </a:pPr>
            <a:r>
              <a:rPr kumimoji="1" lang="en-US" altLang="ja-JP" dirty="0"/>
              <a:t>I do not like that other world she wrote. No more do I. Plenty to see and hear and feel yet. Feel live warm beings near you. . . . </a:t>
            </a:r>
            <a:r>
              <a:rPr kumimoji="1" lang="en-US" altLang="ja-JP" dirty="0">
                <a:solidFill>
                  <a:srgbClr val="FFFF00"/>
                </a:solidFill>
              </a:rPr>
              <a:t>Warm beds: warm </a:t>
            </a:r>
            <a:r>
              <a:rPr kumimoji="1" lang="en-US" altLang="ja-JP" dirty="0" err="1">
                <a:solidFill>
                  <a:srgbClr val="FFFF00"/>
                </a:solidFill>
              </a:rPr>
              <a:t>fullblooded</a:t>
            </a:r>
            <a:r>
              <a:rPr kumimoji="1" lang="en-US" altLang="ja-JP" dirty="0">
                <a:solidFill>
                  <a:srgbClr val="FFFF00"/>
                </a:solidFill>
              </a:rPr>
              <a:t> life</a:t>
            </a:r>
            <a:r>
              <a:rPr kumimoji="1" lang="en-US" altLang="ja-JP" dirty="0"/>
              <a:t>.(</a:t>
            </a:r>
            <a:r>
              <a:rPr kumimoji="1" lang="en-US" altLang="ja-JP" i="1" dirty="0"/>
              <a:t>U</a:t>
            </a:r>
            <a:r>
              <a:rPr kumimoji="1" lang="en-US" altLang="ja-JP" dirty="0"/>
              <a:t> 6.1002-05)</a:t>
            </a:r>
          </a:p>
          <a:p>
            <a:pPr marL="0" indent="0">
              <a:buNone/>
            </a:pPr>
            <a:endParaRPr lang="en-US" altLang="ja-JP" dirty="0"/>
          </a:p>
          <a:p>
            <a:pPr marL="0" indent="0">
              <a:buNone/>
            </a:pPr>
            <a:endParaRPr lang="en-US" altLang="ja-JP" dirty="0"/>
          </a:p>
          <a:p>
            <a:pPr marL="0" indent="0">
              <a:buNone/>
            </a:pPr>
            <a:r>
              <a:rPr kumimoji="1" lang="ja-JP" altLang="en-US" dirty="0"/>
              <a:t>→第</a:t>
            </a:r>
            <a:r>
              <a:rPr kumimoji="1" lang="en-US" altLang="ja-JP" dirty="0"/>
              <a:t>17</a:t>
            </a:r>
            <a:r>
              <a:rPr kumimoji="1" lang="ja-JP" altLang="en-US" dirty="0"/>
              <a:t>挿話のピリオドが示すのは、地球という「世界」から遠く遠く離れて「私たち自身」眺めたときの、「暖かい血のみなぎる生命」の源であるところの太陽、モリーではないか。</a:t>
            </a:r>
            <a:endParaRPr lang="en-US" altLang="ja-JP" dirty="0"/>
          </a:p>
        </p:txBody>
      </p:sp>
      <p:sp>
        <p:nvSpPr>
          <p:cNvPr id="3" name="タイトル 2">
            <a:extLst>
              <a:ext uri="{FF2B5EF4-FFF2-40B4-BE49-F238E27FC236}">
                <a16:creationId xmlns:a16="http://schemas.microsoft.com/office/drawing/2014/main" id="{546D20C0-7CA0-44F1-B02E-0E2290807605}"/>
              </a:ext>
            </a:extLst>
          </p:cNvPr>
          <p:cNvSpPr>
            <a:spLocks noGrp="1"/>
          </p:cNvSpPr>
          <p:nvPr>
            <p:ph type="title"/>
          </p:nvPr>
        </p:nvSpPr>
        <p:spPr>
          <a:xfrm>
            <a:off x="1032933" y="556591"/>
            <a:ext cx="9824831" cy="655983"/>
          </a:xfrm>
        </p:spPr>
        <p:txBody>
          <a:bodyPr/>
          <a:lstStyle/>
          <a:p>
            <a:r>
              <a:rPr kumimoji="1" lang="ja-JP" altLang="en-US" dirty="0"/>
              <a:t>そして、ブルーム≒オデュッセウスの帰還</a:t>
            </a:r>
          </a:p>
        </p:txBody>
      </p:sp>
    </p:spTree>
    <p:extLst>
      <p:ext uri="{BB962C8B-B14F-4D97-AF65-F5344CB8AC3E}">
        <p14:creationId xmlns:p14="http://schemas.microsoft.com/office/powerpoint/2010/main" val="52645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00"/>
                                        <p:tgtEl>
                                          <p:spTgt spid="2">
                                            <p:txEl>
                                              <p:pRg st="7" end="7"/>
                                            </p:txEl>
                                          </p:spTgt>
                                        </p:tgtEl>
                                      </p:cBhvr>
                                    </p:animEffect>
                                    <p:anim calcmode="lin" valueType="num">
                                      <p:cBhvr>
                                        <p:cTn id="2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95A7B-3F71-4605-A3D1-C2B7626FEDB3}"/>
              </a:ext>
            </a:extLst>
          </p:cNvPr>
          <p:cNvSpPr>
            <a:spLocks noGrp="1"/>
          </p:cNvSpPr>
          <p:nvPr>
            <p:ph type="title"/>
          </p:nvPr>
        </p:nvSpPr>
        <p:spPr>
          <a:xfrm>
            <a:off x="390617" y="365125"/>
            <a:ext cx="10963183" cy="1325563"/>
          </a:xfrm>
        </p:spPr>
        <p:txBody>
          <a:bodyPr/>
          <a:lstStyle/>
          <a:p>
            <a:r>
              <a:rPr lang="ja-JP" altLang="en-US" dirty="0"/>
              <a:t> </a:t>
            </a:r>
            <a:r>
              <a:rPr lang="en-US" altLang="ja-JP" dirty="0"/>
              <a:t>2022</a:t>
            </a:r>
            <a:r>
              <a:rPr lang="ja-JP" altLang="en-US" dirty="0"/>
              <a:t>年の</a:t>
            </a:r>
            <a:r>
              <a:rPr lang="en-US" altLang="ja-JP" dirty="0"/>
              <a:t>『</a:t>
            </a:r>
            <a:r>
              <a:rPr lang="ja-JP" altLang="en-US" dirty="0"/>
              <a:t>ユリシーズ</a:t>
            </a:r>
            <a:r>
              <a:rPr lang="en-US" altLang="ja-JP" dirty="0"/>
              <a:t>』</a:t>
            </a:r>
            <a:r>
              <a:rPr lang="ja-JP" altLang="en-US" dirty="0"/>
              <a:t>　第</a:t>
            </a:r>
            <a:r>
              <a:rPr lang="en-US" altLang="ja-JP" dirty="0"/>
              <a:t>17</a:t>
            </a:r>
            <a:r>
              <a:rPr lang="ja-JP" altLang="en-US" dirty="0"/>
              <a:t>回読書会</a:t>
            </a:r>
            <a:endParaRPr kumimoji="1" lang="ja-JP" altLang="en-US" dirty="0"/>
          </a:p>
        </p:txBody>
      </p:sp>
      <p:sp>
        <p:nvSpPr>
          <p:cNvPr id="3" name="コンテンツ プレースホルダー 2">
            <a:extLst>
              <a:ext uri="{FF2B5EF4-FFF2-40B4-BE49-F238E27FC236}">
                <a16:creationId xmlns:a16="http://schemas.microsoft.com/office/drawing/2014/main" id="{9F026576-97C8-4B8E-8416-193D2CF2A1FF}"/>
              </a:ext>
            </a:extLst>
          </p:cNvPr>
          <p:cNvSpPr>
            <a:spLocks noGrp="1"/>
          </p:cNvSpPr>
          <p:nvPr>
            <p:ph idx="1"/>
          </p:nvPr>
        </p:nvSpPr>
        <p:spPr>
          <a:xfrm>
            <a:off x="504334" y="2382981"/>
            <a:ext cx="11175476" cy="4109893"/>
          </a:xfrm>
        </p:spPr>
        <p:txBody>
          <a:bodyPr>
            <a:normAutofit/>
          </a:bodyPr>
          <a:lstStyle/>
          <a:p>
            <a:pPr marL="0" indent="0">
              <a:buNone/>
            </a:pPr>
            <a:r>
              <a:rPr lang="ja-JP" altLang="en-US" sz="4800" b="1" dirty="0"/>
              <a:t>第</a:t>
            </a:r>
            <a:r>
              <a:rPr lang="en-US" altLang="ja-JP" sz="4800" b="1" dirty="0"/>
              <a:t>17</a:t>
            </a:r>
            <a:r>
              <a:rPr lang="ja-JP" altLang="en-US" sz="4800" b="1" dirty="0"/>
              <a:t>挿話ー帰還、歓待、別離</a:t>
            </a:r>
            <a:endParaRPr lang="en-US" altLang="ja-JP" sz="4800" b="1" dirty="0"/>
          </a:p>
          <a:p>
            <a:pPr marL="0" indent="0">
              <a:buNone/>
            </a:pPr>
            <a:r>
              <a:rPr lang="ja-JP" altLang="en-US" sz="3600" dirty="0"/>
              <a:t>骨格としてのカテキズムの</a:t>
            </a:r>
            <a:r>
              <a:rPr lang="ja-JP" altLang="en-US" sz="3600"/>
              <a:t>二重性が（時に）顕現的に初読者及び複読者に対して、示唆</a:t>
            </a:r>
            <a:r>
              <a:rPr lang="ja-JP" altLang="en-US" sz="3600" dirty="0"/>
              <a:t>／視差するもの</a:t>
            </a:r>
            <a:endParaRPr lang="en-US" altLang="ja-JP" sz="3600" dirty="0"/>
          </a:p>
          <a:p>
            <a:pPr marL="0" indent="0" algn="r">
              <a:buNone/>
            </a:pPr>
            <a:endParaRPr lang="en-US" altLang="ja-JP" sz="3600" dirty="0"/>
          </a:p>
          <a:p>
            <a:pPr marL="0" indent="0" algn="r">
              <a:buNone/>
            </a:pPr>
            <a:endParaRPr lang="en-US" altLang="ja-JP" sz="3600" dirty="0"/>
          </a:p>
          <a:p>
            <a:pPr marL="0" indent="0" algn="r">
              <a:buNone/>
            </a:pPr>
            <a:r>
              <a:rPr lang="ja-JP" altLang="en-US" sz="3600" dirty="0"/>
              <a:t>小林 広直</a:t>
            </a:r>
            <a:endParaRPr lang="en-US" altLang="ja-JP" sz="3600" dirty="0"/>
          </a:p>
        </p:txBody>
      </p:sp>
    </p:spTree>
    <p:extLst>
      <p:ext uri="{BB962C8B-B14F-4D97-AF65-F5344CB8AC3E}">
        <p14:creationId xmlns:p14="http://schemas.microsoft.com/office/powerpoint/2010/main" val="17883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A2C6C6-E74C-4A0B-A29D-ED485C7F11CD}"/>
              </a:ext>
            </a:extLst>
          </p:cNvPr>
          <p:cNvSpPr>
            <a:spLocks noGrp="1"/>
          </p:cNvSpPr>
          <p:nvPr>
            <p:ph type="title"/>
          </p:nvPr>
        </p:nvSpPr>
        <p:spPr/>
        <p:txBody>
          <a:bodyPr/>
          <a:lstStyle/>
          <a:p>
            <a:r>
              <a:rPr kumimoji="1" lang="ja-JP" altLang="en-US" dirty="0"/>
              <a:t>帰還</a:t>
            </a:r>
          </a:p>
        </p:txBody>
      </p:sp>
      <p:sp>
        <p:nvSpPr>
          <p:cNvPr id="3" name="コンテンツ プレースホルダー 2">
            <a:extLst>
              <a:ext uri="{FF2B5EF4-FFF2-40B4-BE49-F238E27FC236}">
                <a16:creationId xmlns:a16="http://schemas.microsoft.com/office/drawing/2014/main" id="{7ECCBCE0-C260-4B7B-985E-12F73C8D4064}"/>
              </a:ext>
            </a:extLst>
          </p:cNvPr>
          <p:cNvSpPr>
            <a:spLocks noGrp="1"/>
          </p:cNvSpPr>
          <p:nvPr>
            <p:ph idx="1"/>
          </p:nvPr>
        </p:nvSpPr>
        <p:spPr>
          <a:xfrm>
            <a:off x="325225" y="1825625"/>
            <a:ext cx="11028575" cy="4351338"/>
          </a:xfrm>
        </p:spPr>
        <p:txBody>
          <a:bodyPr>
            <a:normAutofit fontScale="92500" lnSpcReduction="20000"/>
          </a:bodyPr>
          <a:lstStyle/>
          <a:p>
            <a:pPr marL="0" indent="0">
              <a:buNone/>
            </a:pPr>
            <a:r>
              <a:rPr kumimoji="1" lang="ja-JP" altLang="en-US" dirty="0"/>
              <a:t>計画表　（集英社文庫訳 </a:t>
            </a:r>
            <a:r>
              <a:rPr kumimoji="1" lang="en-US" altLang="ja-JP" dirty="0"/>
              <a:t>130)</a:t>
            </a:r>
          </a:p>
          <a:p>
            <a:pPr marL="0" indent="0">
              <a:buNone/>
            </a:pPr>
            <a:endParaRPr lang="en-US" altLang="ja-JP" dirty="0"/>
          </a:p>
          <a:p>
            <a:pPr marL="0" indent="0">
              <a:buNone/>
            </a:pPr>
            <a:endParaRPr kumimoji="1" lang="en-US" altLang="ja-JP" dirty="0"/>
          </a:p>
          <a:p>
            <a:pPr marL="0" indent="0">
              <a:buNone/>
            </a:pPr>
            <a:r>
              <a:rPr kumimoji="1" lang="ja-JP" altLang="en-US" dirty="0"/>
              <a:t>場所</a:t>
            </a:r>
            <a:r>
              <a:rPr kumimoji="1" lang="en-US" altLang="ja-JP" dirty="0"/>
              <a:t>―</a:t>
            </a:r>
            <a:r>
              <a:rPr kumimoji="1" lang="ja-JP" altLang="en-US" dirty="0"/>
              <a:t>エクルズ通り七</a:t>
            </a:r>
          </a:p>
          <a:p>
            <a:pPr marL="0" indent="0">
              <a:buNone/>
            </a:pPr>
            <a:r>
              <a:rPr kumimoji="1" lang="ja-JP" altLang="en-US" dirty="0"/>
              <a:t>時刻</a:t>
            </a:r>
            <a:r>
              <a:rPr kumimoji="1" lang="en-US" altLang="ja-JP" dirty="0"/>
              <a:t>―</a:t>
            </a:r>
            <a:r>
              <a:rPr kumimoji="1" lang="ja-JP" altLang="en-US" dirty="0"/>
              <a:t>午前二時</a:t>
            </a:r>
          </a:p>
          <a:p>
            <a:pPr marL="0" indent="0">
              <a:buNone/>
            </a:pPr>
            <a:endParaRPr kumimoji="1" lang="ja-JP" altLang="en-US" dirty="0"/>
          </a:p>
          <a:p>
            <a:pPr marL="0" indent="0">
              <a:buNone/>
            </a:pPr>
            <a:r>
              <a:rPr kumimoji="1" lang="ja-JP" altLang="en-US" dirty="0"/>
              <a:t>器官</a:t>
            </a:r>
            <a:r>
              <a:rPr kumimoji="1" lang="en-US" altLang="ja-JP" dirty="0"/>
              <a:t>―</a:t>
            </a:r>
            <a:r>
              <a:rPr kumimoji="1" lang="ja-JP" altLang="en-US" dirty="0"/>
              <a:t>骨格</a:t>
            </a:r>
          </a:p>
          <a:p>
            <a:pPr marL="0" indent="0">
              <a:buNone/>
            </a:pPr>
            <a:r>
              <a:rPr kumimoji="1" lang="ja-JP" altLang="en-US" dirty="0"/>
              <a:t>学芸</a:t>
            </a:r>
            <a:r>
              <a:rPr kumimoji="1" lang="en-US" altLang="ja-JP" dirty="0"/>
              <a:t>―</a:t>
            </a:r>
            <a:r>
              <a:rPr kumimoji="1" lang="ja-JP" altLang="en-US" dirty="0"/>
              <a:t>科学</a:t>
            </a:r>
          </a:p>
          <a:p>
            <a:pPr marL="0" indent="0">
              <a:buNone/>
            </a:pPr>
            <a:r>
              <a:rPr kumimoji="1" lang="ja-JP" altLang="en-US" dirty="0"/>
              <a:t>象徴</a:t>
            </a:r>
            <a:r>
              <a:rPr kumimoji="1" lang="en-US" altLang="ja-JP" dirty="0"/>
              <a:t>―</a:t>
            </a:r>
            <a:r>
              <a:rPr kumimoji="1" lang="ja-JP" altLang="en-US" dirty="0"/>
              <a:t>彗星</a:t>
            </a:r>
          </a:p>
          <a:p>
            <a:pPr marL="0" indent="0">
              <a:buNone/>
            </a:pPr>
            <a:r>
              <a:rPr kumimoji="1" lang="ja-JP" altLang="en-US" dirty="0"/>
              <a:t>技術</a:t>
            </a:r>
            <a:r>
              <a:rPr kumimoji="1" lang="en-US" altLang="ja-JP" dirty="0"/>
              <a:t>―</a:t>
            </a:r>
            <a:r>
              <a:rPr kumimoji="1" lang="ja-JP" altLang="en-US" dirty="0"/>
              <a:t>教理問答（非個人的）　　　　　　　　↑集英社文庫訳 </a:t>
            </a:r>
            <a:r>
              <a:rPr kumimoji="1" lang="en-US" altLang="ja-JP" dirty="0"/>
              <a:t>596-97</a:t>
            </a:r>
            <a:endParaRPr kumimoji="1" lang="ja-JP" altLang="en-US" dirty="0"/>
          </a:p>
          <a:p>
            <a:pPr marL="0" indent="0">
              <a:buNone/>
            </a:pPr>
            <a:endParaRPr kumimoji="1" lang="ja-JP" altLang="en-US" dirty="0"/>
          </a:p>
        </p:txBody>
      </p:sp>
      <p:pic>
        <p:nvPicPr>
          <p:cNvPr id="4" name="図 3">
            <a:extLst>
              <a:ext uri="{FF2B5EF4-FFF2-40B4-BE49-F238E27FC236}">
                <a16:creationId xmlns:a16="http://schemas.microsoft.com/office/drawing/2014/main" id="{F91B26FB-CACF-4358-A70E-ED01F86E44AC}"/>
              </a:ext>
            </a:extLst>
          </p:cNvPr>
          <p:cNvPicPr>
            <a:picLocks noChangeAspect="1"/>
          </p:cNvPicPr>
          <p:nvPr/>
        </p:nvPicPr>
        <p:blipFill>
          <a:blip r:embed="rId2"/>
          <a:stretch>
            <a:fillRect/>
          </a:stretch>
        </p:blipFill>
        <p:spPr>
          <a:xfrm>
            <a:off x="4470853" y="0"/>
            <a:ext cx="7721147" cy="5048054"/>
          </a:xfrm>
          <a:prstGeom prst="rect">
            <a:avLst/>
          </a:prstGeom>
        </p:spPr>
      </p:pic>
    </p:spTree>
    <p:extLst>
      <p:ext uri="{BB962C8B-B14F-4D97-AF65-F5344CB8AC3E}">
        <p14:creationId xmlns:p14="http://schemas.microsoft.com/office/powerpoint/2010/main" val="3902202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6E953A-1531-44DB-A19F-7254CBD01BA9}"/>
              </a:ext>
            </a:extLst>
          </p:cNvPr>
          <p:cNvSpPr>
            <a:spLocks noGrp="1"/>
          </p:cNvSpPr>
          <p:nvPr>
            <p:ph type="title"/>
          </p:nvPr>
        </p:nvSpPr>
        <p:spPr>
          <a:xfrm>
            <a:off x="320511" y="365126"/>
            <a:ext cx="11033289" cy="902780"/>
          </a:xfrm>
        </p:spPr>
        <p:txBody>
          <a:bodyPr/>
          <a:lstStyle/>
          <a:p>
            <a:r>
              <a:rPr kumimoji="1" lang="ja-JP" altLang="en-US" dirty="0"/>
              <a:t>地図を確認</a:t>
            </a:r>
          </a:p>
        </p:txBody>
      </p:sp>
      <p:sp>
        <p:nvSpPr>
          <p:cNvPr id="3" name="コンテンツ プレースホルダー 2">
            <a:extLst>
              <a:ext uri="{FF2B5EF4-FFF2-40B4-BE49-F238E27FC236}">
                <a16:creationId xmlns:a16="http://schemas.microsoft.com/office/drawing/2014/main" id="{F68E87DD-8A0E-4191-9056-9303315ACA0E}"/>
              </a:ext>
            </a:extLst>
          </p:cNvPr>
          <p:cNvSpPr>
            <a:spLocks noGrp="1"/>
          </p:cNvSpPr>
          <p:nvPr>
            <p:ph idx="1"/>
          </p:nvPr>
        </p:nvSpPr>
        <p:spPr/>
        <p:txBody>
          <a:bodyPr/>
          <a:lstStyle/>
          <a:p>
            <a:endParaRPr kumimoji="1" lang="ja-JP" altLang="en-US" dirty="0"/>
          </a:p>
        </p:txBody>
      </p:sp>
      <p:sp>
        <p:nvSpPr>
          <p:cNvPr id="4" name="テキスト ボックス 3">
            <a:extLst>
              <a:ext uri="{FF2B5EF4-FFF2-40B4-BE49-F238E27FC236}">
                <a16:creationId xmlns:a16="http://schemas.microsoft.com/office/drawing/2014/main" id="{722624BB-6D28-426B-AF62-7BD6164B8942}"/>
              </a:ext>
            </a:extLst>
          </p:cNvPr>
          <p:cNvSpPr txBox="1"/>
          <p:nvPr/>
        </p:nvSpPr>
        <p:spPr>
          <a:xfrm>
            <a:off x="3898761" y="91762"/>
            <a:ext cx="739097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a:ln>
                  <a:noFill/>
                </a:ln>
                <a:effectLst/>
                <a:uLnTx/>
                <a:uFillTx/>
              </a:rPr>
              <a:t>Ulysses </a:t>
            </a:r>
            <a:r>
              <a:rPr kumimoji="1" lang="en-US" altLang="ja-JP" sz="2400" b="0" i="1" u="none" strike="noStrike" kern="0" cap="none" spc="0" normalizeH="0" baseline="0" noProof="0" dirty="0">
                <a:ln>
                  <a:noFill/>
                </a:ln>
                <a:effectLst/>
                <a:uLnTx/>
                <a:uFillTx/>
              </a:rPr>
              <a:t>Annotated: Notes for James Joyce’s </a:t>
            </a:r>
            <a:r>
              <a:rPr kumimoji="1" lang="en-US" altLang="ja-JP" sz="2400" b="0" i="0" u="none" strike="noStrike" kern="0" cap="none" spc="0" normalizeH="0" baseline="0" noProof="0" dirty="0">
                <a:ln>
                  <a:noFill/>
                </a:ln>
                <a:effectLst/>
                <a:uLnTx/>
                <a:uFillTx/>
              </a:rPr>
              <a:t>Ulysses. U of California P, 1988, pp. 564-65</a:t>
            </a:r>
            <a:endParaRPr kumimoji="1" lang="ja-JP" altLang="en-US" sz="2400" b="0" i="0" u="none" strike="noStrike" kern="0" cap="none" spc="0" normalizeH="0" baseline="0" noProof="0" dirty="0">
              <a:ln>
                <a:noFill/>
              </a:ln>
              <a:effectLst/>
              <a:uLnTx/>
              <a:uFillTx/>
            </a:endParaRPr>
          </a:p>
        </p:txBody>
      </p:sp>
      <p:pic>
        <p:nvPicPr>
          <p:cNvPr id="5" name="図 4">
            <a:extLst>
              <a:ext uri="{FF2B5EF4-FFF2-40B4-BE49-F238E27FC236}">
                <a16:creationId xmlns:a16="http://schemas.microsoft.com/office/drawing/2014/main" id="{78E39492-BFDF-42DF-A00B-6A25928F6561}"/>
              </a:ext>
            </a:extLst>
          </p:cNvPr>
          <p:cNvPicPr>
            <a:picLocks noChangeAspect="1"/>
          </p:cNvPicPr>
          <p:nvPr/>
        </p:nvPicPr>
        <p:blipFill>
          <a:blip r:embed="rId2"/>
          <a:stretch>
            <a:fillRect/>
          </a:stretch>
        </p:blipFill>
        <p:spPr>
          <a:xfrm>
            <a:off x="3983289" y="1034331"/>
            <a:ext cx="3977647" cy="5814501"/>
          </a:xfrm>
          <a:prstGeom prst="rect">
            <a:avLst/>
          </a:prstGeom>
        </p:spPr>
      </p:pic>
      <p:pic>
        <p:nvPicPr>
          <p:cNvPr id="6" name="図 5">
            <a:extLst>
              <a:ext uri="{FF2B5EF4-FFF2-40B4-BE49-F238E27FC236}">
                <a16:creationId xmlns:a16="http://schemas.microsoft.com/office/drawing/2014/main" id="{C85C7493-EB2E-4315-A264-105053EC3130}"/>
              </a:ext>
            </a:extLst>
          </p:cNvPr>
          <p:cNvPicPr>
            <a:picLocks noChangeAspect="1"/>
          </p:cNvPicPr>
          <p:nvPr/>
        </p:nvPicPr>
        <p:blipFill>
          <a:blip r:embed="rId3"/>
          <a:stretch>
            <a:fillRect/>
          </a:stretch>
        </p:blipFill>
        <p:spPr>
          <a:xfrm>
            <a:off x="7960936" y="887217"/>
            <a:ext cx="4231064" cy="5879021"/>
          </a:xfrm>
          <a:prstGeom prst="rect">
            <a:avLst/>
          </a:prstGeom>
        </p:spPr>
      </p:pic>
      <p:pic>
        <p:nvPicPr>
          <p:cNvPr id="7" name="図 6">
            <a:extLst>
              <a:ext uri="{FF2B5EF4-FFF2-40B4-BE49-F238E27FC236}">
                <a16:creationId xmlns:a16="http://schemas.microsoft.com/office/drawing/2014/main" id="{B6BA38E0-9178-4C89-A0E1-1E8D6A163425}"/>
              </a:ext>
            </a:extLst>
          </p:cNvPr>
          <p:cNvPicPr>
            <a:picLocks noChangeAspect="1"/>
          </p:cNvPicPr>
          <p:nvPr/>
        </p:nvPicPr>
        <p:blipFill>
          <a:blip r:embed="rId4"/>
          <a:stretch>
            <a:fillRect/>
          </a:stretch>
        </p:blipFill>
        <p:spPr>
          <a:xfrm>
            <a:off x="0" y="1420965"/>
            <a:ext cx="3803715" cy="5427868"/>
          </a:xfrm>
          <a:prstGeom prst="rect">
            <a:avLst/>
          </a:prstGeom>
        </p:spPr>
      </p:pic>
    </p:spTree>
    <p:extLst>
      <p:ext uri="{BB962C8B-B14F-4D97-AF65-F5344CB8AC3E}">
        <p14:creationId xmlns:p14="http://schemas.microsoft.com/office/powerpoint/2010/main" val="2253602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E27B9F-56AC-4FE4-AC3B-65E31255A3AE}"/>
              </a:ext>
            </a:extLst>
          </p:cNvPr>
          <p:cNvSpPr>
            <a:spLocks noGrp="1"/>
          </p:cNvSpPr>
          <p:nvPr>
            <p:ph type="title"/>
          </p:nvPr>
        </p:nvSpPr>
        <p:spPr>
          <a:xfrm>
            <a:off x="51848" y="365125"/>
            <a:ext cx="6956982" cy="1325563"/>
          </a:xfrm>
        </p:spPr>
        <p:txBody>
          <a:bodyPr>
            <a:noAutofit/>
          </a:bodyPr>
          <a:lstStyle/>
          <a:p>
            <a:r>
              <a:rPr kumimoji="1" lang="en-US" altLang="ja-JP" sz="3600" dirty="0"/>
              <a:t>Sam </a:t>
            </a:r>
            <a:r>
              <a:rPr kumimoji="1" lang="en-US" altLang="ja-JP" sz="3600" dirty="0" err="1"/>
              <a:t>Slote</a:t>
            </a:r>
            <a:r>
              <a:rPr kumimoji="1" lang="en-US" altLang="ja-JP" sz="3600" dirty="0"/>
              <a:t>, Marc A. </a:t>
            </a:r>
            <a:r>
              <a:rPr kumimoji="1" lang="en-US" altLang="ja-JP" sz="3600" dirty="0" err="1"/>
              <a:t>Mamigonian</a:t>
            </a:r>
            <a:r>
              <a:rPr kumimoji="1" lang="en-US" altLang="ja-JP" sz="3600" dirty="0"/>
              <a:t>, and </a:t>
            </a:r>
            <a:r>
              <a:rPr lang="en-US" altLang="ja-JP" sz="3600" dirty="0"/>
              <a:t>John Turner, ed. </a:t>
            </a:r>
            <a:r>
              <a:rPr kumimoji="1" lang="en-US" altLang="ja-JP" sz="3600" i="1" dirty="0"/>
              <a:t>Annotations to James Joyce’s</a:t>
            </a:r>
            <a:r>
              <a:rPr kumimoji="1" lang="en-US" altLang="ja-JP" sz="3600" dirty="0"/>
              <a:t> Ulysses. Oxford, 2022.</a:t>
            </a:r>
            <a:endParaRPr kumimoji="1" lang="ja-JP" altLang="en-US" sz="3600" dirty="0"/>
          </a:p>
        </p:txBody>
      </p:sp>
      <p:sp>
        <p:nvSpPr>
          <p:cNvPr id="3" name="コンテンツ プレースホルダー 2">
            <a:extLst>
              <a:ext uri="{FF2B5EF4-FFF2-40B4-BE49-F238E27FC236}">
                <a16:creationId xmlns:a16="http://schemas.microsoft.com/office/drawing/2014/main" id="{17784E12-A00A-4157-A20B-37268C8A661F}"/>
              </a:ext>
            </a:extLst>
          </p:cNvPr>
          <p:cNvSpPr>
            <a:spLocks noGrp="1"/>
          </p:cNvSpPr>
          <p:nvPr>
            <p:ph idx="1"/>
          </p:nvPr>
        </p:nvSpPr>
        <p:spPr/>
        <p:txBody>
          <a:bodyPr/>
          <a:lstStyle/>
          <a:p>
            <a:endParaRPr kumimoji="1" lang="ja-JP" altLang="en-US" dirty="0"/>
          </a:p>
        </p:txBody>
      </p:sp>
      <p:pic>
        <p:nvPicPr>
          <p:cNvPr id="4" name="図 3">
            <a:extLst>
              <a:ext uri="{FF2B5EF4-FFF2-40B4-BE49-F238E27FC236}">
                <a16:creationId xmlns:a16="http://schemas.microsoft.com/office/drawing/2014/main" id="{C8BFE89F-40C3-4728-806A-87500896DB81}"/>
              </a:ext>
            </a:extLst>
          </p:cNvPr>
          <p:cNvPicPr>
            <a:picLocks noChangeAspect="1"/>
          </p:cNvPicPr>
          <p:nvPr/>
        </p:nvPicPr>
        <p:blipFill>
          <a:blip r:embed="rId2"/>
          <a:stretch>
            <a:fillRect/>
          </a:stretch>
        </p:blipFill>
        <p:spPr>
          <a:xfrm>
            <a:off x="7048500" y="0"/>
            <a:ext cx="5143500" cy="6858000"/>
          </a:xfrm>
          <a:prstGeom prst="rect">
            <a:avLst/>
          </a:prstGeom>
        </p:spPr>
      </p:pic>
      <p:pic>
        <p:nvPicPr>
          <p:cNvPr id="6" name="図 5">
            <a:extLst>
              <a:ext uri="{FF2B5EF4-FFF2-40B4-BE49-F238E27FC236}">
                <a16:creationId xmlns:a16="http://schemas.microsoft.com/office/drawing/2014/main" id="{355BDD6F-E85F-44C2-9089-DD15D6D406BA}"/>
              </a:ext>
            </a:extLst>
          </p:cNvPr>
          <p:cNvPicPr>
            <a:picLocks noChangeAspect="1"/>
          </p:cNvPicPr>
          <p:nvPr/>
        </p:nvPicPr>
        <p:blipFill>
          <a:blip r:embed="rId3"/>
          <a:stretch>
            <a:fillRect/>
          </a:stretch>
        </p:blipFill>
        <p:spPr>
          <a:xfrm>
            <a:off x="0" y="1854062"/>
            <a:ext cx="3459637" cy="5003938"/>
          </a:xfrm>
          <a:prstGeom prst="rect">
            <a:avLst/>
          </a:prstGeom>
        </p:spPr>
      </p:pic>
    </p:spTree>
    <p:extLst>
      <p:ext uri="{BB962C8B-B14F-4D97-AF65-F5344CB8AC3E}">
        <p14:creationId xmlns:p14="http://schemas.microsoft.com/office/powerpoint/2010/main" val="3355595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AE18F3-43A2-4345-A9C9-B5FCE591BA8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A7D961C-1AB9-4EB2-8ED1-6599FB282C1D}"/>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C7AE8A59-D75D-4FD5-98DF-2DEE0DCD38DC}"/>
              </a:ext>
            </a:extLst>
          </p:cNvPr>
          <p:cNvPicPr>
            <a:picLocks noChangeAspect="1"/>
          </p:cNvPicPr>
          <p:nvPr/>
        </p:nvPicPr>
        <p:blipFill rotWithShape="1">
          <a:blip r:embed="rId2"/>
          <a:srcRect l="2527" t="12029" r="381" b="5325"/>
          <a:stretch/>
        </p:blipFill>
        <p:spPr>
          <a:xfrm>
            <a:off x="-13670" y="0"/>
            <a:ext cx="12205670" cy="5844209"/>
          </a:xfrm>
          <a:prstGeom prst="rect">
            <a:avLst/>
          </a:prstGeom>
        </p:spPr>
      </p:pic>
    </p:spTree>
    <p:extLst>
      <p:ext uri="{BB962C8B-B14F-4D97-AF65-F5344CB8AC3E}">
        <p14:creationId xmlns:p14="http://schemas.microsoft.com/office/powerpoint/2010/main" val="3336049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02FFF4-2445-41EC-BA15-63B1DCDE1526}"/>
              </a:ext>
            </a:extLst>
          </p:cNvPr>
          <p:cNvSpPr>
            <a:spLocks noGrp="1"/>
          </p:cNvSpPr>
          <p:nvPr>
            <p:ph type="ctrTitle"/>
          </p:nvPr>
        </p:nvSpPr>
        <p:spPr>
          <a:xfrm>
            <a:off x="5542960" y="1122363"/>
            <a:ext cx="5125039" cy="2387600"/>
          </a:xfrm>
        </p:spPr>
        <p:txBody>
          <a:bodyPr/>
          <a:lstStyle/>
          <a:p>
            <a:r>
              <a:rPr kumimoji="1" lang="ja-JP" altLang="en-US" dirty="0"/>
              <a:t>ブルーム家</a:t>
            </a:r>
          </a:p>
        </p:txBody>
      </p:sp>
      <p:pic>
        <p:nvPicPr>
          <p:cNvPr id="4" name="図 3">
            <a:extLst>
              <a:ext uri="{FF2B5EF4-FFF2-40B4-BE49-F238E27FC236}">
                <a16:creationId xmlns:a16="http://schemas.microsoft.com/office/drawing/2014/main" id="{CED20DC4-B63A-41E4-988F-6E5B951E7F6F}"/>
              </a:ext>
            </a:extLst>
          </p:cNvPr>
          <p:cNvPicPr>
            <a:picLocks noChangeAspect="1"/>
          </p:cNvPicPr>
          <p:nvPr/>
        </p:nvPicPr>
        <p:blipFill>
          <a:blip r:embed="rId2"/>
          <a:stretch>
            <a:fillRect/>
          </a:stretch>
        </p:blipFill>
        <p:spPr>
          <a:xfrm>
            <a:off x="0" y="0"/>
            <a:ext cx="5334000" cy="6858000"/>
          </a:xfrm>
          <a:prstGeom prst="rect">
            <a:avLst/>
          </a:prstGeom>
        </p:spPr>
      </p:pic>
      <p:sp>
        <p:nvSpPr>
          <p:cNvPr id="3" name="テキスト ボックス 2">
            <a:extLst>
              <a:ext uri="{FF2B5EF4-FFF2-40B4-BE49-F238E27FC236}">
                <a16:creationId xmlns:a16="http://schemas.microsoft.com/office/drawing/2014/main" id="{A5F6884B-F047-44DB-A029-AC58E771A634}"/>
              </a:ext>
            </a:extLst>
          </p:cNvPr>
          <p:cNvSpPr txBox="1"/>
          <p:nvPr/>
        </p:nvSpPr>
        <p:spPr>
          <a:xfrm>
            <a:off x="6096000" y="5033913"/>
            <a:ext cx="524444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出典：</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IE"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http://www.columbia.edu/itc/english/seidel/joyce/edit/images/general/eccles_street.jpg</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4323350"/>
      </p:ext>
    </p:extLst>
  </p:cSld>
  <p:clrMapOvr>
    <a:masterClrMapping/>
  </p:clrMapOvr>
</p:sld>
</file>

<file path=ppt/theme/theme1.xml><?xml version="1.0" encoding="utf-8"?>
<a:theme xmlns:a="http://schemas.openxmlformats.org/drawingml/2006/main" name="Office ​​テーマ">
  <a:themeElements>
    <a:clrScheme name="シック">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_tp_020.potx" id="{3011F5F0-C395-4359-B6FD-18A794429933}" vid="{B0C61EB2-0F3D-4F24-98C0-B66071640081}"/>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9149</TotalTime>
  <Words>3212</Words>
  <Application>Microsoft Office PowerPoint</Application>
  <PresentationFormat>ワイド画面</PresentationFormat>
  <Paragraphs>195</Paragraphs>
  <Slides>35</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3</vt:i4>
      </vt:variant>
      <vt:variant>
        <vt:lpstr>スライド タイトル</vt:lpstr>
      </vt:variant>
      <vt:variant>
        <vt:i4>35</vt:i4>
      </vt:variant>
    </vt:vector>
  </HeadingPairs>
  <TitlesOfParts>
    <vt:vector size="44" baseType="lpstr">
      <vt:lpstr>メイリオ</vt:lpstr>
      <vt:lpstr>游ゴシック</vt:lpstr>
      <vt:lpstr>游ゴシック Light</vt:lpstr>
      <vt:lpstr>Arial</vt:lpstr>
      <vt:lpstr>Calibri</vt:lpstr>
      <vt:lpstr>Calibri Light</vt:lpstr>
      <vt:lpstr>Office ​​テーマ</vt:lpstr>
      <vt:lpstr>1_Office テーマ</vt:lpstr>
      <vt:lpstr>2_Office テーマ</vt:lpstr>
      <vt:lpstr> 2022年の『ユリシーズ』　第17回読書会</vt:lpstr>
      <vt:lpstr>PowerPoint プレゼンテーション</vt:lpstr>
      <vt:lpstr>PowerPoint プレゼンテーション</vt:lpstr>
      <vt:lpstr> 2022年の『ユリシーズ』　第17回読書会</vt:lpstr>
      <vt:lpstr>帰還</vt:lpstr>
      <vt:lpstr>地図を確認</vt:lpstr>
      <vt:lpstr>Sam Slote, Marc A. Mamigonian, and John Turner, ed. Annotations to James Joyce’s Ulysses. Oxford, 2022.</vt:lpstr>
      <vt:lpstr>PowerPoint プレゼンテーション</vt:lpstr>
      <vt:lpstr>ブルーム家</vt:lpstr>
      <vt:lpstr>カテキズム  ―“catechetical interrogation”(U 17.2249)―</vt:lpstr>
      <vt:lpstr>PowerPoint プレゼンテーション</vt:lpstr>
      <vt:lpstr>カテキズムが示唆するもの</vt:lpstr>
      <vt:lpstr>自宅台所の水道を使うブルーム</vt:lpstr>
      <vt:lpstr>PowerPoint プレゼンテーション</vt:lpstr>
      <vt:lpstr>計画表　（集英社文庫訳　130）</vt:lpstr>
      <vt:lpstr>カテキズムや科学の持つimpersonality</vt:lpstr>
      <vt:lpstr>『ダブリナーズ』「痛ましい事件」のダフィー氏</vt:lpstr>
      <vt:lpstr>PowerPoint プレゼンテーション</vt:lpstr>
      <vt:lpstr>PowerPoint プレゼンテーション</vt:lpstr>
      <vt:lpstr>ジョイスの美学理論：「エピファニー」</vt:lpstr>
      <vt:lpstr>「輪廻転生」をモリーに説明するブルーム</vt:lpstr>
      <vt:lpstr>ジョイスの狙い</vt:lpstr>
      <vt:lpstr>言（ことば）と肉と創造：第14挿話</vt:lpstr>
      <vt:lpstr>【第16挿話】A different manとしてのブルーム</vt:lpstr>
      <vt:lpstr>ココアを飲むブルームとスティーヴン</vt:lpstr>
      <vt:lpstr>Jocoseriousなジョイス／『ユリシーズ』</vt:lpstr>
      <vt:lpstr>Jocoseriousなジョイス／『ユリシーズ』</vt:lpstr>
      <vt:lpstr>スティーヴンとブルームの「別れ」</vt:lpstr>
      <vt:lpstr>「視差(parallax)」が示唆するもの ―“the parallax or parallactic drift” (U 17.1052)―</vt:lpstr>
      <vt:lpstr>PowerPoint プレゼンテーション</vt:lpstr>
      <vt:lpstr>PowerPoint プレゼンテーション</vt:lpstr>
      <vt:lpstr>PowerPoint プレゼンテーション</vt:lpstr>
      <vt:lpstr>PowerPoint プレゼンテーション</vt:lpstr>
      <vt:lpstr>←Gabler版</vt:lpstr>
      <vt:lpstr>そして、ブルーム≒オデュッセウスの帰還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東洋学園大学</dc:title>
  <dc:creator>小林広直</dc:creator>
  <cp:lastModifiedBy>小林 広直</cp:lastModifiedBy>
  <cp:revision>178</cp:revision>
  <cp:lastPrinted>2022-01-11T01:04:08Z</cp:lastPrinted>
  <dcterms:created xsi:type="dcterms:W3CDTF">2018-04-10T13:20:40Z</dcterms:created>
  <dcterms:modified xsi:type="dcterms:W3CDTF">2022-04-24T07:33:22Z</dcterms:modified>
</cp:coreProperties>
</file>